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Mukta Light" panose="020B0604020202020204" charset="0"/>
      <p:regular r:id="rId13"/>
    </p:embeddedFont>
    <p:embeddedFont>
      <p:font typeface="Prompt Medium" panose="00000600000000000000" pitchFamily="2" charset="-34"/>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EA9913-D1D1-40ED-950C-E94994D07BAB}" v="9" dt="2025-09-15T06:15:42.8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4" d="100"/>
          <a:sy n="64" d="100"/>
        </p:scale>
        <p:origin x="82" y="19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migod260207@gmail.com" userId="b735b08e84be1b5a" providerId="LiveId" clId="{F3015AF8-F4B4-4DEB-B182-F023C65098CD}"/>
    <pc:docChg chg="modSld">
      <pc:chgData name="demigod260207@gmail.com" userId="b735b08e84be1b5a" providerId="LiveId" clId="{F3015AF8-F4B4-4DEB-B182-F023C65098CD}" dt="2025-09-15T06:15:42.818" v="19"/>
      <pc:docMkLst>
        <pc:docMk/>
      </pc:docMkLst>
      <pc:sldChg chg="addSp modSp mod">
        <pc:chgData name="demigod260207@gmail.com" userId="b735b08e84be1b5a" providerId="LiveId" clId="{F3015AF8-F4B4-4DEB-B182-F023C65098CD}" dt="2025-09-15T06:14:19.587" v="1" actId="1076"/>
        <pc:sldMkLst>
          <pc:docMk/>
          <pc:sldMk cId="0" sldId="256"/>
        </pc:sldMkLst>
        <pc:picChg chg="add mod">
          <ac:chgData name="demigod260207@gmail.com" userId="b735b08e84be1b5a" providerId="LiveId" clId="{F3015AF8-F4B4-4DEB-B182-F023C65098CD}" dt="2025-09-15T06:14:19.587" v="1" actId="1076"/>
          <ac:picMkLst>
            <pc:docMk/>
            <pc:sldMk cId="0" sldId="256"/>
            <ac:picMk id="6" creationId="{E2F48823-D6A8-71BB-8610-FF0EF1610803}"/>
          </ac:picMkLst>
        </pc:picChg>
      </pc:sldChg>
      <pc:sldChg chg="modSp mod">
        <pc:chgData name="demigod260207@gmail.com" userId="b735b08e84be1b5a" providerId="LiveId" clId="{F3015AF8-F4B4-4DEB-B182-F023C65098CD}" dt="2025-09-15T06:14:26.871" v="2" actId="1076"/>
        <pc:sldMkLst>
          <pc:docMk/>
          <pc:sldMk cId="0" sldId="257"/>
        </pc:sldMkLst>
        <pc:picChg chg="mod">
          <ac:chgData name="demigod260207@gmail.com" userId="b735b08e84be1b5a" providerId="LiveId" clId="{F3015AF8-F4B4-4DEB-B182-F023C65098CD}" dt="2025-09-15T06:14:26.871" v="2" actId="1076"/>
          <ac:picMkLst>
            <pc:docMk/>
            <pc:sldMk cId="0" sldId="257"/>
            <ac:picMk id="6" creationId="{00000000-0000-0000-0000-000000000000}"/>
          </ac:picMkLst>
        </pc:picChg>
      </pc:sldChg>
      <pc:sldChg chg="addSp modSp">
        <pc:chgData name="demigod260207@gmail.com" userId="b735b08e84be1b5a" providerId="LiveId" clId="{F3015AF8-F4B4-4DEB-B182-F023C65098CD}" dt="2025-09-15T06:14:42.341" v="3"/>
        <pc:sldMkLst>
          <pc:docMk/>
          <pc:sldMk cId="0" sldId="258"/>
        </pc:sldMkLst>
        <pc:picChg chg="add mod">
          <ac:chgData name="demigod260207@gmail.com" userId="b735b08e84be1b5a" providerId="LiveId" clId="{F3015AF8-F4B4-4DEB-B182-F023C65098CD}" dt="2025-09-15T06:14:42.341" v="3"/>
          <ac:picMkLst>
            <pc:docMk/>
            <pc:sldMk cId="0" sldId="258"/>
            <ac:picMk id="13" creationId="{54738B52-422D-E855-B950-5370D0F45235}"/>
          </ac:picMkLst>
        </pc:picChg>
      </pc:sldChg>
      <pc:sldChg chg="addSp modSp">
        <pc:chgData name="demigod260207@gmail.com" userId="b735b08e84be1b5a" providerId="LiveId" clId="{F3015AF8-F4B4-4DEB-B182-F023C65098CD}" dt="2025-09-15T06:14:47.513" v="4"/>
        <pc:sldMkLst>
          <pc:docMk/>
          <pc:sldMk cId="0" sldId="259"/>
        </pc:sldMkLst>
        <pc:picChg chg="add mod">
          <ac:chgData name="demigod260207@gmail.com" userId="b735b08e84be1b5a" providerId="LiveId" clId="{F3015AF8-F4B4-4DEB-B182-F023C65098CD}" dt="2025-09-15T06:14:47.513" v="4"/>
          <ac:picMkLst>
            <pc:docMk/>
            <pc:sldMk cId="0" sldId="259"/>
            <ac:picMk id="7" creationId="{16644021-F7AD-DC9C-CE48-6DE96F2DEB92}"/>
          </ac:picMkLst>
        </pc:picChg>
      </pc:sldChg>
      <pc:sldChg chg="addSp modSp">
        <pc:chgData name="demigod260207@gmail.com" userId="b735b08e84be1b5a" providerId="LiveId" clId="{F3015AF8-F4B4-4DEB-B182-F023C65098CD}" dt="2025-09-15T06:14:50.779" v="5"/>
        <pc:sldMkLst>
          <pc:docMk/>
          <pc:sldMk cId="0" sldId="260"/>
        </pc:sldMkLst>
        <pc:picChg chg="add mod">
          <ac:chgData name="demigod260207@gmail.com" userId="b735b08e84be1b5a" providerId="LiveId" clId="{F3015AF8-F4B4-4DEB-B182-F023C65098CD}" dt="2025-09-15T06:14:50.779" v="5"/>
          <ac:picMkLst>
            <pc:docMk/>
            <pc:sldMk cId="0" sldId="260"/>
            <ac:picMk id="23" creationId="{88D230B4-352E-0B7F-64EB-B4C9F58D0B3B}"/>
          </ac:picMkLst>
        </pc:picChg>
      </pc:sldChg>
      <pc:sldChg chg="addSp modSp mod">
        <pc:chgData name="demigod260207@gmail.com" userId="b735b08e84be1b5a" providerId="LiveId" clId="{F3015AF8-F4B4-4DEB-B182-F023C65098CD}" dt="2025-09-15T06:15:28.446" v="15" actId="1076"/>
        <pc:sldMkLst>
          <pc:docMk/>
          <pc:sldMk cId="0" sldId="261"/>
        </pc:sldMkLst>
        <pc:spChg chg="mod">
          <ac:chgData name="demigod260207@gmail.com" userId="b735b08e84be1b5a" providerId="LiveId" clId="{F3015AF8-F4B4-4DEB-B182-F023C65098CD}" dt="2025-09-15T06:15:21.277" v="13" actId="1076"/>
          <ac:spMkLst>
            <pc:docMk/>
            <pc:sldMk cId="0" sldId="261"/>
            <ac:spMk id="7" creationId="{00000000-0000-0000-0000-000000000000}"/>
          </ac:spMkLst>
        </pc:spChg>
        <pc:spChg chg="mod">
          <ac:chgData name="demigod260207@gmail.com" userId="b735b08e84be1b5a" providerId="LiveId" clId="{F3015AF8-F4B4-4DEB-B182-F023C65098CD}" dt="2025-09-15T06:15:18.933" v="12" actId="1076"/>
          <ac:spMkLst>
            <pc:docMk/>
            <pc:sldMk cId="0" sldId="261"/>
            <ac:spMk id="8" creationId="{00000000-0000-0000-0000-000000000000}"/>
          </ac:spMkLst>
        </pc:spChg>
        <pc:spChg chg="mod">
          <ac:chgData name="demigod260207@gmail.com" userId="b735b08e84be1b5a" providerId="LiveId" clId="{F3015AF8-F4B4-4DEB-B182-F023C65098CD}" dt="2025-09-15T06:15:24.630" v="14" actId="1076"/>
          <ac:spMkLst>
            <pc:docMk/>
            <pc:sldMk cId="0" sldId="261"/>
            <ac:spMk id="9" creationId="{00000000-0000-0000-0000-000000000000}"/>
          </ac:spMkLst>
        </pc:spChg>
        <pc:spChg chg="mod">
          <ac:chgData name="demigod260207@gmail.com" userId="b735b08e84be1b5a" providerId="LiveId" clId="{F3015AF8-F4B4-4DEB-B182-F023C65098CD}" dt="2025-09-15T06:15:28.446" v="15" actId="1076"/>
          <ac:spMkLst>
            <pc:docMk/>
            <pc:sldMk cId="0" sldId="261"/>
            <ac:spMk id="10" creationId="{00000000-0000-0000-0000-000000000000}"/>
          </ac:spMkLst>
        </pc:spChg>
        <pc:picChg chg="mod">
          <ac:chgData name="demigod260207@gmail.com" userId="b735b08e84be1b5a" providerId="LiveId" clId="{F3015AF8-F4B4-4DEB-B182-F023C65098CD}" dt="2025-09-15T06:15:06.322" v="9" actId="1076"/>
          <ac:picMkLst>
            <pc:docMk/>
            <pc:sldMk cId="0" sldId="261"/>
            <ac:picMk id="6" creationId="{00000000-0000-0000-0000-000000000000}"/>
          </ac:picMkLst>
        </pc:picChg>
        <pc:picChg chg="add mod">
          <ac:chgData name="demigod260207@gmail.com" userId="b735b08e84be1b5a" providerId="LiveId" clId="{F3015AF8-F4B4-4DEB-B182-F023C65098CD}" dt="2025-09-15T06:14:54.229" v="6"/>
          <ac:picMkLst>
            <pc:docMk/>
            <pc:sldMk cId="0" sldId="261"/>
            <ac:picMk id="11" creationId="{080B4CDC-75AB-D514-2802-90F1570454F9}"/>
          </ac:picMkLst>
        </pc:picChg>
      </pc:sldChg>
      <pc:sldChg chg="addSp modSp">
        <pc:chgData name="demigod260207@gmail.com" userId="b735b08e84be1b5a" providerId="LiveId" clId="{F3015AF8-F4B4-4DEB-B182-F023C65098CD}" dt="2025-09-15T06:15:33.414" v="16"/>
        <pc:sldMkLst>
          <pc:docMk/>
          <pc:sldMk cId="0" sldId="262"/>
        </pc:sldMkLst>
        <pc:picChg chg="add mod">
          <ac:chgData name="demigod260207@gmail.com" userId="b735b08e84be1b5a" providerId="LiveId" clId="{F3015AF8-F4B4-4DEB-B182-F023C65098CD}" dt="2025-09-15T06:15:33.414" v="16"/>
          <ac:picMkLst>
            <pc:docMk/>
            <pc:sldMk cId="0" sldId="262"/>
            <ac:picMk id="13" creationId="{EA4B3E49-BE27-0187-414C-002025B46584}"/>
          </ac:picMkLst>
        </pc:picChg>
      </pc:sldChg>
      <pc:sldChg chg="addSp modSp">
        <pc:chgData name="demigod260207@gmail.com" userId="b735b08e84be1b5a" providerId="LiveId" clId="{F3015AF8-F4B4-4DEB-B182-F023C65098CD}" dt="2025-09-15T06:15:37.483" v="17"/>
        <pc:sldMkLst>
          <pc:docMk/>
          <pc:sldMk cId="0" sldId="263"/>
        </pc:sldMkLst>
        <pc:picChg chg="add mod">
          <ac:chgData name="demigod260207@gmail.com" userId="b735b08e84be1b5a" providerId="LiveId" clId="{F3015AF8-F4B4-4DEB-B182-F023C65098CD}" dt="2025-09-15T06:15:37.483" v="17"/>
          <ac:picMkLst>
            <pc:docMk/>
            <pc:sldMk cId="0" sldId="263"/>
            <ac:picMk id="9" creationId="{58D804D0-C76E-073D-D5ED-DCF9F92D5CDA}"/>
          </ac:picMkLst>
        </pc:picChg>
      </pc:sldChg>
      <pc:sldChg chg="addSp modSp">
        <pc:chgData name="demigod260207@gmail.com" userId="b735b08e84be1b5a" providerId="LiveId" clId="{F3015AF8-F4B4-4DEB-B182-F023C65098CD}" dt="2025-09-15T06:15:40.524" v="18"/>
        <pc:sldMkLst>
          <pc:docMk/>
          <pc:sldMk cId="0" sldId="264"/>
        </pc:sldMkLst>
        <pc:picChg chg="add mod">
          <ac:chgData name="demigod260207@gmail.com" userId="b735b08e84be1b5a" providerId="LiveId" clId="{F3015AF8-F4B4-4DEB-B182-F023C65098CD}" dt="2025-09-15T06:15:40.524" v="18"/>
          <ac:picMkLst>
            <pc:docMk/>
            <pc:sldMk cId="0" sldId="264"/>
            <ac:picMk id="13" creationId="{585C0D1A-718D-9239-5B5B-9996929CC3F1}"/>
          </ac:picMkLst>
        </pc:picChg>
      </pc:sldChg>
      <pc:sldChg chg="addSp modSp">
        <pc:chgData name="demigod260207@gmail.com" userId="b735b08e84be1b5a" providerId="LiveId" clId="{F3015AF8-F4B4-4DEB-B182-F023C65098CD}" dt="2025-09-15T06:15:42.818" v="19"/>
        <pc:sldMkLst>
          <pc:docMk/>
          <pc:sldMk cId="0" sldId="265"/>
        </pc:sldMkLst>
        <pc:picChg chg="add mod">
          <ac:chgData name="demigod260207@gmail.com" userId="b735b08e84be1b5a" providerId="LiveId" clId="{F3015AF8-F4B4-4DEB-B182-F023C65098CD}" dt="2025-09-15T06:15:42.818" v="19"/>
          <ac:picMkLst>
            <pc:docMk/>
            <pc:sldMk cId="0" sldId="265"/>
            <ac:picMk id="10" creationId="{ABE04B2E-E0DE-721E-FD2B-BFA9206B5A3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672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67462" y="1974294"/>
            <a:ext cx="7381875" cy="1835944"/>
          </a:xfrm>
          <a:prstGeom prst="rect">
            <a:avLst/>
          </a:prstGeom>
          <a:noFill/>
          <a:ln/>
        </p:spPr>
        <p:txBody>
          <a:bodyPr wrap="square" lIns="0" tIns="0" rIns="0" bIns="0" rtlCol="0" anchor="t"/>
          <a:lstStyle/>
          <a:p>
            <a:pPr marL="0" indent="0" algn="l">
              <a:lnSpc>
                <a:spcPts val="4800"/>
              </a:lnSpc>
              <a:buNone/>
            </a:pPr>
            <a:r>
              <a:rPr lang="en-US" sz="3850" dirty="0">
                <a:solidFill>
                  <a:srgbClr val="C6BFEE"/>
                </a:solidFill>
                <a:latin typeface="Prompt Medium" pitchFamily="34" charset="0"/>
                <a:ea typeface="Prompt Medium" pitchFamily="34" charset="-122"/>
                <a:cs typeface="Prompt Medium" pitchFamily="34" charset="-120"/>
              </a:rPr>
              <a:t>Current Trends in AI Technology: The 2025 Landscape</a:t>
            </a:r>
            <a:endParaRPr lang="en-US" sz="3850" dirty="0"/>
          </a:p>
        </p:txBody>
      </p:sp>
      <p:sp>
        <p:nvSpPr>
          <p:cNvPr id="4" name="Text 1"/>
          <p:cNvSpPr/>
          <p:nvPr/>
        </p:nvSpPr>
        <p:spPr>
          <a:xfrm>
            <a:off x="6367462" y="4140637"/>
            <a:ext cx="7381875" cy="2114550"/>
          </a:xfrm>
          <a:prstGeom prst="rect">
            <a:avLst/>
          </a:prstGeom>
          <a:noFill/>
          <a:ln/>
        </p:spPr>
        <p:txBody>
          <a:bodyPr wrap="square" lIns="0" tIns="0" rIns="0" bIns="0" rtlCol="0" anchor="t"/>
          <a:lstStyle/>
          <a:p>
            <a:pPr marL="0" indent="0" algn="l">
              <a:lnSpc>
                <a:spcPts val="2750"/>
              </a:lnSpc>
              <a:buNone/>
            </a:pPr>
            <a:r>
              <a:rPr lang="en-US" sz="1700" dirty="0">
                <a:solidFill>
                  <a:srgbClr val="DAD8E9"/>
                </a:solidFill>
                <a:latin typeface="Mukta Light" pitchFamily="34" charset="0"/>
                <a:ea typeface="Mukta Light" pitchFamily="34" charset="-122"/>
                <a:cs typeface="Mukta Light" pitchFamily="34" charset="-120"/>
              </a:rPr>
              <a:t>Welcome to an exploration of the transformative trends shaping Artificial Intelligence in 2025. This presentation delves into the dynamic landscape of AI, highlighting key advancements and their profound implications for businesses and society alike. We will uncover how AI is evolving from a tool to an indispensable partner, driving unprecedented innovation and reshaping industries globally.</a:t>
            </a:r>
            <a:endParaRPr lang="en-US" sz="1700" dirty="0"/>
          </a:p>
        </p:txBody>
      </p:sp>
      <p:pic>
        <p:nvPicPr>
          <p:cNvPr id="6" name="Picture 5">
            <a:extLst>
              <a:ext uri="{FF2B5EF4-FFF2-40B4-BE49-F238E27FC236}">
                <a16:creationId xmlns:a16="http://schemas.microsoft.com/office/drawing/2014/main" id="{E2F48823-D6A8-71BB-8610-FF0EF1610803}"/>
              </a:ext>
            </a:extLst>
          </p:cNvPr>
          <p:cNvPicPr>
            <a:picLocks noChangeAspect="1"/>
          </p:cNvPicPr>
          <p:nvPr/>
        </p:nvPicPr>
        <p:blipFill>
          <a:blip r:embed="rId4"/>
          <a:stretch>
            <a:fillRect/>
          </a:stretch>
        </p:blipFill>
        <p:spPr>
          <a:xfrm>
            <a:off x="12315502" y="7671352"/>
            <a:ext cx="2314898" cy="46679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44391" y="751046"/>
            <a:ext cx="10623471" cy="586383"/>
          </a:xfrm>
          <a:prstGeom prst="rect">
            <a:avLst/>
          </a:prstGeom>
          <a:noFill/>
          <a:ln/>
        </p:spPr>
        <p:txBody>
          <a:bodyPr wrap="none" lIns="0" tIns="0" rIns="0" bIns="0" rtlCol="0" anchor="t"/>
          <a:lstStyle/>
          <a:p>
            <a:pPr marL="0" indent="0" algn="l">
              <a:lnSpc>
                <a:spcPts val="4600"/>
              </a:lnSpc>
              <a:buNone/>
            </a:pPr>
            <a:r>
              <a:rPr lang="en-US" sz="3650" dirty="0">
                <a:solidFill>
                  <a:srgbClr val="C6BFEE"/>
                </a:solidFill>
                <a:latin typeface="Prompt Medium" pitchFamily="34" charset="0"/>
                <a:ea typeface="Prompt Medium" pitchFamily="34" charset="-122"/>
                <a:cs typeface="Prompt Medium" pitchFamily="34" charset="-120"/>
              </a:rPr>
              <a:t>The Future is AI-Driven: Prepare for a New Era</a:t>
            </a:r>
            <a:endParaRPr lang="en-US" sz="3650" dirty="0"/>
          </a:p>
        </p:txBody>
      </p:sp>
      <p:pic>
        <p:nvPicPr>
          <p:cNvPr id="3" name="Image 0" descr="preencoded.png"/>
          <p:cNvPicPr>
            <a:picLocks noChangeAspect="1"/>
          </p:cNvPicPr>
          <p:nvPr/>
        </p:nvPicPr>
        <p:blipFill>
          <a:blip r:embed="rId3"/>
          <a:stretch>
            <a:fillRect/>
          </a:stretch>
        </p:blipFill>
        <p:spPr>
          <a:xfrm>
            <a:off x="844391" y="1891427"/>
            <a:ext cx="4867513" cy="4867513"/>
          </a:xfrm>
          <a:prstGeom prst="rect">
            <a:avLst/>
          </a:prstGeom>
        </p:spPr>
      </p:pic>
      <p:sp>
        <p:nvSpPr>
          <p:cNvPr id="4" name="Text 1"/>
          <p:cNvSpPr/>
          <p:nvPr/>
        </p:nvSpPr>
        <p:spPr>
          <a:xfrm>
            <a:off x="6234589" y="1843921"/>
            <a:ext cx="7558921" cy="1012984"/>
          </a:xfrm>
          <a:prstGeom prst="rect">
            <a:avLst/>
          </a:prstGeom>
          <a:noFill/>
          <a:ln/>
        </p:spPr>
        <p:txBody>
          <a:bodyPr wrap="square" lIns="0" tIns="0" rIns="0" bIns="0" rtlCol="0" anchor="t"/>
          <a:lstStyle/>
          <a:p>
            <a:pPr marL="0" indent="0" algn="l">
              <a:lnSpc>
                <a:spcPts val="2650"/>
              </a:lnSpc>
              <a:buNone/>
            </a:pPr>
            <a:r>
              <a:rPr lang="en-US" sz="1650" dirty="0">
                <a:solidFill>
                  <a:srgbClr val="DAD8E9"/>
                </a:solidFill>
                <a:latin typeface="Mukta Light" pitchFamily="34" charset="0"/>
                <a:ea typeface="Mukta Light" pitchFamily="34" charset="-122"/>
                <a:cs typeface="Mukta Light" pitchFamily="34" charset="-120"/>
              </a:rPr>
              <a:t>As we've explored, AI is no longer a peripheral tool; it has profoundly integrated itself as an </a:t>
            </a:r>
            <a:r>
              <a:rPr lang="en-US" sz="1650" dirty="0">
                <a:solidFill>
                  <a:srgbClr val="A95B95"/>
                </a:solidFill>
                <a:latin typeface="Mukta Light" pitchFamily="34" charset="0"/>
                <a:ea typeface="Mukta Light" pitchFamily="34" charset="-122"/>
                <a:cs typeface="Mukta Light" pitchFamily="34" charset="-120"/>
              </a:rPr>
              <a:t>integral partner in both work and daily life</a:t>
            </a:r>
            <a:r>
              <a:rPr lang="en-US" sz="1650" dirty="0">
                <a:solidFill>
                  <a:srgbClr val="DAD8E9"/>
                </a:solidFill>
                <a:latin typeface="Mukta Light" pitchFamily="34" charset="0"/>
                <a:ea typeface="Mukta Light" pitchFamily="34" charset="-122"/>
                <a:cs typeface="Mukta Light" pitchFamily="34" charset="-120"/>
              </a:rPr>
              <a:t>, a sentiment echoed by Microsoft in 2025. This new era demands a proactive approach from businesses and individuals alike.</a:t>
            </a:r>
            <a:endParaRPr lang="en-US" sz="1650" dirty="0"/>
          </a:p>
        </p:txBody>
      </p:sp>
      <p:sp>
        <p:nvSpPr>
          <p:cNvPr id="5" name="Text 2"/>
          <p:cNvSpPr/>
          <p:nvPr/>
        </p:nvSpPr>
        <p:spPr>
          <a:xfrm>
            <a:off x="6234589" y="3046809"/>
            <a:ext cx="7558921" cy="675323"/>
          </a:xfrm>
          <a:prstGeom prst="rect">
            <a:avLst/>
          </a:prstGeom>
          <a:noFill/>
          <a:ln/>
        </p:spPr>
        <p:txBody>
          <a:bodyPr wrap="square" lIns="0" tIns="0" rIns="0" bIns="0" rtlCol="0" anchor="t"/>
          <a:lstStyle/>
          <a:p>
            <a:pPr marL="0" indent="0" algn="l">
              <a:lnSpc>
                <a:spcPts val="2650"/>
              </a:lnSpc>
              <a:buNone/>
            </a:pPr>
            <a:r>
              <a:rPr lang="en-US" sz="1650" dirty="0">
                <a:solidFill>
                  <a:srgbClr val="DAD8E9"/>
                </a:solidFill>
                <a:latin typeface="Mukta Light" pitchFamily="34" charset="0"/>
                <a:ea typeface="Mukta Light" pitchFamily="34" charset="-122"/>
                <a:cs typeface="Mukta Light" pitchFamily="34" charset="-120"/>
              </a:rPr>
              <a:t>To thrive in this AI-driven future, businesses must </a:t>
            </a:r>
            <a:r>
              <a:rPr lang="en-US" sz="1650" dirty="0">
                <a:solidFill>
                  <a:srgbClr val="A95B95"/>
                </a:solidFill>
                <a:latin typeface="Mukta Light" pitchFamily="34" charset="0"/>
                <a:ea typeface="Mukta Light" pitchFamily="34" charset="-122"/>
                <a:cs typeface="Mukta Light" pitchFamily="34" charset="-120"/>
              </a:rPr>
              <a:t>invest strategically</a:t>
            </a:r>
            <a:r>
              <a:rPr lang="en-US" sz="1650" dirty="0">
                <a:solidFill>
                  <a:srgbClr val="DAD8E9"/>
                </a:solidFill>
                <a:latin typeface="Mukta Light" pitchFamily="34" charset="0"/>
                <a:ea typeface="Mukta Light" pitchFamily="34" charset="-122"/>
                <a:cs typeface="Mukta Light" pitchFamily="34" charset="-120"/>
              </a:rPr>
              <a:t> in several key areas:</a:t>
            </a:r>
            <a:endParaRPr lang="en-US" sz="1650" dirty="0"/>
          </a:p>
        </p:txBody>
      </p:sp>
      <p:sp>
        <p:nvSpPr>
          <p:cNvPr id="6" name="Text 3"/>
          <p:cNvSpPr/>
          <p:nvPr/>
        </p:nvSpPr>
        <p:spPr>
          <a:xfrm>
            <a:off x="6234589" y="3912037"/>
            <a:ext cx="7558921" cy="337661"/>
          </a:xfrm>
          <a:prstGeom prst="rect">
            <a:avLst/>
          </a:prstGeom>
          <a:noFill/>
          <a:ln/>
        </p:spPr>
        <p:txBody>
          <a:bodyPr wrap="none" lIns="0" tIns="0" rIns="0" bIns="0" rtlCol="0" anchor="t"/>
          <a:lstStyle/>
          <a:p>
            <a:pPr marL="342900" indent="-342900" algn="l">
              <a:lnSpc>
                <a:spcPts val="2650"/>
              </a:lnSpc>
              <a:buSzPct val="100000"/>
              <a:buChar char="•"/>
            </a:pPr>
            <a:r>
              <a:rPr lang="en-US" sz="1650" b="1" dirty="0">
                <a:solidFill>
                  <a:srgbClr val="DAD8E9"/>
                </a:solidFill>
                <a:latin typeface="Mukta Light" pitchFamily="34" charset="0"/>
                <a:ea typeface="Mukta Light" pitchFamily="34" charset="-122"/>
                <a:cs typeface="Mukta Light" pitchFamily="34" charset="-120"/>
              </a:rPr>
              <a:t>AI Talent:</a:t>
            </a:r>
            <a:r>
              <a:rPr lang="en-US" sz="1650" dirty="0">
                <a:solidFill>
                  <a:srgbClr val="DAD8E9"/>
                </a:solidFill>
                <a:latin typeface="Mukta Light" pitchFamily="34" charset="0"/>
                <a:ea typeface="Mukta Light" pitchFamily="34" charset="-122"/>
                <a:cs typeface="Mukta Light" pitchFamily="34" charset="-120"/>
              </a:rPr>
              <a:t> Cultivating and attracting individuals with AI expertise is paramount.</a:t>
            </a:r>
            <a:endParaRPr lang="en-US" sz="1650" dirty="0"/>
          </a:p>
        </p:txBody>
      </p:sp>
      <p:sp>
        <p:nvSpPr>
          <p:cNvPr id="7" name="Text 4"/>
          <p:cNvSpPr/>
          <p:nvPr/>
        </p:nvSpPr>
        <p:spPr>
          <a:xfrm>
            <a:off x="6234589" y="4323517"/>
            <a:ext cx="7558921" cy="675323"/>
          </a:xfrm>
          <a:prstGeom prst="rect">
            <a:avLst/>
          </a:prstGeom>
          <a:noFill/>
          <a:ln/>
        </p:spPr>
        <p:txBody>
          <a:bodyPr wrap="square" lIns="0" tIns="0" rIns="0" bIns="0" rtlCol="0" anchor="t"/>
          <a:lstStyle/>
          <a:p>
            <a:pPr marL="342900" indent="-342900" algn="l">
              <a:lnSpc>
                <a:spcPts val="2650"/>
              </a:lnSpc>
              <a:buSzPct val="100000"/>
              <a:buChar char="•"/>
            </a:pPr>
            <a:r>
              <a:rPr lang="en-US" sz="1650" b="1" dirty="0">
                <a:solidFill>
                  <a:srgbClr val="DAD8E9"/>
                </a:solidFill>
                <a:latin typeface="Mukta Light" pitchFamily="34" charset="0"/>
                <a:ea typeface="Mukta Light" pitchFamily="34" charset="-122"/>
                <a:cs typeface="Mukta Light" pitchFamily="34" charset="-120"/>
              </a:rPr>
              <a:t>Infrastructure:</a:t>
            </a:r>
            <a:r>
              <a:rPr lang="en-US" sz="1650" dirty="0">
                <a:solidFill>
                  <a:srgbClr val="DAD8E9"/>
                </a:solidFill>
                <a:latin typeface="Mukta Light" pitchFamily="34" charset="0"/>
                <a:ea typeface="Mukta Light" pitchFamily="34" charset="-122"/>
                <a:cs typeface="Mukta Light" pitchFamily="34" charset="-120"/>
              </a:rPr>
              <a:t> Building robust, scalable AI infrastructures, whether on-premise or in the cloud, is essential.</a:t>
            </a:r>
            <a:endParaRPr lang="en-US" sz="1650" dirty="0"/>
          </a:p>
        </p:txBody>
      </p:sp>
      <p:sp>
        <p:nvSpPr>
          <p:cNvPr id="8" name="Text 5"/>
          <p:cNvSpPr/>
          <p:nvPr/>
        </p:nvSpPr>
        <p:spPr>
          <a:xfrm>
            <a:off x="6234589" y="5072658"/>
            <a:ext cx="7558921" cy="675323"/>
          </a:xfrm>
          <a:prstGeom prst="rect">
            <a:avLst/>
          </a:prstGeom>
          <a:noFill/>
          <a:ln/>
        </p:spPr>
        <p:txBody>
          <a:bodyPr wrap="square" lIns="0" tIns="0" rIns="0" bIns="0" rtlCol="0" anchor="t"/>
          <a:lstStyle/>
          <a:p>
            <a:pPr marL="342900" indent="-342900" algn="l">
              <a:lnSpc>
                <a:spcPts val="2650"/>
              </a:lnSpc>
              <a:buSzPct val="100000"/>
              <a:buChar char="•"/>
            </a:pPr>
            <a:r>
              <a:rPr lang="en-US" sz="1650" b="1" dirty="0">
                <a:solidFill>
                  <a:srgbClr val="DAD8E9"/>
                </a:solidFill>
                <a:latin typeface="Mukta Light" pitchFamily="34" charset="0"/>
                <a:ea typeface="Mukta Light" pitchFamily="34" charset="-122"/>
                <a:cs typeface="Mukta Light" pitchFamily="34" charset="-120"/>
              </a:rPr>
              <a:t>Ethical Frameworks:</a:t>
            </a:r>
            <a:r>
              <a:rPr lang="en-US" sz="1650" dirty="0">
                <a:solidFill>
                  <a:srgbClr val="DAD8E9"/>
                </a:solidFill>
                <a:latin typeface="Mukta Light" pitchFamily="34" charset="0"/>
                <a:ea typeface="Mukta Light" pitchFamily="34" charset="-122"/>
                <a:cs typeface="Mukta Light" pitchFamily="34" charset="-120"/>
              </a:rPr>
              <a:t> Implementing clear ethical guidelines and governance for AI use ensures responsible and trustworthy development.</a:t>
            </a:r>
            <a:endParaRPr lang="en-US" sz="1650" dirty="0"/>
          </a:p>
        </p:txBody>
      </p:sp>
      <p:sp>
        <p:nvSpPr>
          <p:cNvPr id="9" name="Text 6"/>
          <p:cNvSpPr/>
          <p:nvPr/>
        </p:nvSpPr>
        <p:spPr>
          <a:xfrm>
            <a:off x="6234589" y="5937885"/>
            <a:ext cx="7558921" cy="1350645"/>
          </a:xfrm>
          <a:prstGeom prst="rect">
            <a:avLst/>
          </a:prstGeom>
          <a:noFill/>
          <a:ln/>
        </p:spPr>
        <p:txBody>
          <a:bodyPr wrap="square" lIns="0" tIns="0" rIns="0" bIns="0" rtlCol="0" anchor="t"/>
          <a:lstStyle/>
          <a:p>
            <a:pPr marL="0" indent="0" algn="l">
              <a:lnSpc>
                <a:spcPts val="2650"/>
              </a:lnSpc>
              <a:buNone/>
            </a:pPr>
            <a:r>
              <a:rPr lang="en-US" sz="1650" dirty="0">
                <a:solidFill>
                  <a:srgbClr val="DAD8E9"/>
                </a:solidFill>
                <a:latin typeface="Mukta Light" pitchFamily="34" charset="0"/>
                <a:ea typeface="Mukta Light" pitchFamily="34" charset="-122"/>
                <a:cs typeface="Mukta Light" pitchFamily="34" charset="-120"/>
              </a:rPr>
              <a:t>The AI frontier promises unprecedented levels of innovation, productivity, and societal impact. From personalized experiences to solving complex global challenges, the potential is boundless. </a:t>
            </a:r>
            <a:r>
              <a:rPr lang="en-US" sz="1650" dirty="0">
                <a:solidFill>
                  <a:srgbClr val="A95B95"/>
                </a:solidFill>
                <a:latin typeface="Mukta Light" pitchFamily="34" charset="0"/>
                <a:ea typeface="Mukta Light" pitchFamily="34" charset="-122"/>
                <a:cs typeface="Mukta Light" pitchFamily="34" charset="-120"/>
              </a:rPr>
              <a:t>The time to act is now</a:t>
            </a:r>
            <a:r>
              <a:rPr lang="en-US" sz="1650" dirty="0">
                <a:solidFill>
                  <a:srgbClr val="DAD8E9"/>
                </a:solidFill>
                <a:latin typeface="Mukta Light" pitchFamily="34" charset="0"/>
                <a:ea typeface="Mukta Light" pitchFamily="34" charset="-122"/>
                <a:cs typeface="Mukta Light" pitchFamily="34" charset="-120"/>
              </a:rPr>
              <a:t>, not merely to keep pace, but to lead the charge into this transformative new chapter.</a:t>
            </a:r>
            <a:endParaRPr lang="en-US" sz="1650" dirty="0"/>
          </a:p>
        </p:txBody>
      </p:sp>
      <p:pic>
        <p:nvPicPr>
          <p:cNvPr id="10" name="Picture 9">
            <a:extLst>
              <a:ext uri="{FF2B5EF4-FFF2-40B4-BE49-F238E27FC236}">
                <a16:creationId xmlns:a16="http://schemas.microsoft.com/office/drawing/2014/main" id="{ABE04B2E-E0DE-721E-FD2B-BFA9206B5A3D}"/>
              </a:ext>
            </a:extLst>
          </p:cNvPr>
          <p:cNvPicPr>
            <a:picLocks noChangeAspect="1"/>
          </p:cNvPicPr>
          <p:nvPr/>
        </p:nvPicPr>
        <p:blipFill>
          <a:blip r:embed="rId4"/>
          <a:stretch>
            <a:fillRect/>
          </a:stretch>
        </p:blipFill>
        <p:spPr>
          <a:xfrm>
            <a:off x="12315502" y="7671352"/>
            <a:ext cx="2314898" cy="46679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48045" y="376714"/>
            <a:ext cx="1522452" cy="190262"/>
          </a:xfrm>
          <a:prstGeom prst="rect">
            <a:avLst/>
          </a:prstGeom>
          <a:noFill/>
          <a:ln/>
        </p:spPr>
        <p:txBody>
          <a:bodyPr wrap="none" lIns="0" tIns="0" rIns="0" bIns="0" rtlCol="0" anchor="t"/>
          <a:lstStyle/>
          <a:p>
            <a:pPr marL="0" indent="0" algn="l">
              <a:lnSpc>
                <a:spcPts val="1450"/>
              </a:lnSpc>
              <a:buNone/>
            </a:pPr>
            <a:r>
              <a:rPr lang="en-US" sz="1150" dirty="0">
                <a:solidFill>
                  <a:srgbClr val="C6BFEE"/>
                </a:solidFill>
                <a:latin typeface="Prompt Medium" pitchFamily="34" charset="0"/>
                <a:ea typeface="Prompt Medium" pitchFamily="34" charset="-122"/>
                <a:cs typeface="Prompt Medium" pitchFamily="34" charset="-120"/>
              </a:rPr>
              <a:t>Chapter 1</a:t>
            </a:r>
            <a:endParaRPr lang="en-US" sz="1150" dirty="0"/>
          </a:p>
        </p:txBody>
      </p:sp>
      <p:sp>
        <p:nvSpPr>
          <p:cNvPr id="3" name="Text 1"/>
          <p:cNvSpPr/>
          <p:nvPr/>
        </p:nvSpPr>
        <p:spPr>
          <a:xfrm>
            <a:off x="548045" y="703898"/>
            <a:ext cx="5688211" cy="380524"/>
          </a:xfrm>
          <a:prstGeom prst="rect">
            <a:avLst/>
          </a:prstGeom>
          <a:noFill/>
          <a:ln/>
        </p:spPr>
        <p:txBody>
          <a:bodyPr wrap="none" lIns="0" tIns="0" rIns="0" bIns="0" rtlCol="0" anchor="t"/>
          <a:lstStyle/>
          <a:p>
            <a:pPr marL="0" indent="0" algn="l">
              <a:lnSpc>
                <a:spcPts val="2950"/>
              </a:lnSpc>
              <a:buNone/>
            </a:pPr>
            <a:r>
              <a:rPr lang="en-US" sz="2350" dirty="0">
                <a:solidFill>
                  <a:srgbClr val="C6BFEE"/>
                </a:solidFill>
                <a:latin typeface="Prompt Medium" pitchFamily="34" charset="0"/>
                <a:ea typeface="Prompt Medium" pitchFamily="34" charset="-122"/>
                <a:cs typeface="Prompt Medium" pitchFamily="34" charset="-120"/>
              </a:rPr>
              <a:t>The AI Revolution Accelerates in 2025</a:t>
            </a:r>
            <a:endParaRPr lang="en-US" sz="2350" dirty="0"/>
          </a:p>
        </p:txBody>
      </p:sp>
      <p:sp>
        <p:nvSpPr>
          <p:cNvPr id="4" name="Text 2"/>
          <p:cNvSpPr/>
          <p:nvPr/>
        </p:nvSpPr>
        <p:spPr>
          <a:xfrm>
            <a:off x="548045" y="1413153"/>
            <a:ext cx="6599992" cy="1095970"/>
          </a:xfrm>
          <a:prstGeom prst="rect">
            <a:avLst/>
          </a:prstGeom>
          <a:noFill/>
          <a:ln/>
        </p:spPr>
        <p:txBody>
          <a:bodyPr wrap="square" lIns="0" tIns="0" rIns="0" bIns="0" rtlCol="0" anchor="t"/>
          <a:lstStyle/>
          <a:p>
            <a:pPr marL="0" indent="0" algn="l">
              <a:lnSpc>
                <a:spcPts val="1700"/>
              </a:lnSpc>
              <a:buNone/>
            </a:pPr>
            <a:r>
              <a:rPr lang="en-US" sz="1050" dirty="0">
                <a:solidFill>
                  <a:srgbClr val="DAD8E9"/>
                </a:solidFill>
                <a:latin typeface="Mukta Light" pitchFamily="34" charset="0"/>
                <a:ea typeface="Mukta Light" pitchFamily="34" charset="-122"/>
                <a:cs typeface="Mukta Light" pitchFamily="34" charset="-120"/>
              </a:rPr>
              <a:t>The year 2025 marks a pivotal moment in the AI revolution, characterized by an unprecedented acceleration in adoption and sophistication. According to a 2024 report by Microsoft, a staggering </a:t>
            </a:r>
            <a:r>
              <a:rPr lang="en-US" sz="1050" dirty="0">
                <a:solidFill>
                  <a:srgbClr val="A95B95"/>
                </a:solidFill>
                <a:latin typeface="Mukta Light" pitchFamily="34" charset="0"/>
                <a:ea typeface="Mukta Light" pitchFamily="34" charset="-122"/>
                <a:cs typeface="Mukta Light" pitchFamily="34" charset="-120"/>
              </a:rPr>
              <a:t>75% of business leaders</a:t>
            </a:r>
            <a:r>
              <a:rPr lang="en-US" sz="1050" dirty="0">
                <a:solidFill>
                  <a:srgbClr val="DAD8E9"/>
                </a:solidFill>
                <a:latin typeface="Mukta Light" pitchFamily="34" charset="0"/>
                <a:ea typeface="Mukta Light" pitchFamily="34" charset="-122"/>
                <a:cs typeface="Mukta Light" pitchFamily="34" charset="-120"/>
              </a:rPr>
              <a:t> are now actively integrating Generative AI tools into their operations. This isn't merely about boosting productivity; AI is transcending its role as a simple efficiency enhancer to become a core driver of transformative decision-making and the emergence of truly agentic AI.</a:t>
            </a:r>
            <a:endParaRPr lang="en-US" sz="1050" dirty="0"/>
          </a:p>
        </p:txBody>
      </p:sp>
      <p:sp>
        <p:nvSpPr>
          <p:cNvPr id="5" name="Text 3"/>
          <p:cNvSpPr/>
          <p:nvPr/>
        </p:nvSpPr>
        <p:spPr>
          <a:xfrm>
            <a:off x="548045" y="2632353"/>
            <a:ext cx="6599992" cy="876776"/>
          </a:xfrm>
          <a:prstGeom prst="rect">
            <a:avLst/>
          </a:prstGeom>
          <a:noFill/>
          <a:ln/>
        </p:spPr>
        <p:txBody>
          <a:bodyPr wrap="square" lIns="0" tIns="0" rIns="0" bIns="0" rtlCol="0" anchor="t"/>
          <a:lstStyle/>
          <a:p>
            <a:pPr marL="0" indent="0" algn="l">
              <a:lnSpc>
                <a:spcPts val="1700"/>
              </a:lnSpc>
              <a:buNone/>
            </a:pPr>
            <a:r>
              <a:rPr lang="en-US" sz="1050" dirty="0">
                <a:solidFill>
                  <a:srgbClr val="DAD8E9"/>
                </a:solidFill>
                <a:latin typeface="Mukta Light" pitchFamily="34" charset="0"/>
                <a:ea typeface="Mukta Light" pitchFamily="34" charset="-122"/>
                <a:cs typeface="Mukta Light" pitchFamily="34" charset="-120"/>
              </a:rPr>
              <a:t>Enterprises are increasingly demanding AI solutions that don't just offer incremental improvements but deliver optimized performance, robust security, and clear, measurable returns on investment. This shift signifies a maturation of AI technologies, as organizations move beyond experimental phases to strategic, impactful deployments. The race is on to leverage AI for competitive advantage, driving innovation across every sector.</a:t>
            </a:r>
            <a:endParaRPr lang="en-US" sz="1050" dirty="0"/>
          </a:p>
        </p:txBody>
      </p:sp>
      <p:pic>
        <p:nvPicPr>
          <p:cNvPr id="6" name="Image 0" descr="preencoded.png"/>
          <p:cNvPicPr>
            <a:picLocks noChangeAspect="1"/>
          </p:cNvPicPr>
          <p:nvPr/>
        </p:nvPicPr>
        <p:blipFill>
          <a:blip r:embed="rId3"/>
          <a:stretch>
            <a:fillRect/>
          </a:stretch>
        </p:blipFill>
        <p:spPr>
          <a:xfrm>
            <a:off x="7954089" y="1512510"/>
            <a:ext cx="6599992" cy="6599992"/>
          </a:xfrm>
          <a:prstGeom prst="rect">
            <a:avLst/>
          </a:prstGeom>
        </p:spPr>
      </p:pic>
      <p:sp>
        <p:nvSpPr>
          <p:cNvPr id="7" name="Shape 4"/>
          <p:cNvSpPr/>
          <p:nvPr/>
        </p:nvSpPr>
        <p:spPr>
          <a:xfrm>
            <a:off x="7489984" y="8198048"/>
            <a:ext cx="6599992" cy="1128355"/>
          </a:xfrm>
          <a:prstGeom prst="roundRect">
            <a:avLst>
              <a:gd name="adj" fmla="val 5100"/>
            </a:avLst>
          </a:prstGeom>
          <a:solidFill>
            <a:srgbClr val="022349"/>
          </a:solidFill>
          <a:ln/>
        </p:spPr>
        <p:txBody>
          <a:bodyPr/>
          <a:lstStyle/>
          <a:p>
            <a:endParaRPr lang="en-IN"/>
          </a:p>
        </p:txBody>
      </p:sp>
      <p:pic>
        <p:nvPicPr>
          <p:cNvPr id="8" name="Image 1" descr="preencoded.png"/>
          <p:cNvPicPr>
            <a:picLocks noChangeAspect="1"/>
          </p:cNvPicPr>
          <p:nvPr/>
        </p:nvPicPr>
        <p:blipFill>
          <a:blip r:embed="rId4"/>
          <a:stretch>
            <a:fillRect/>
          </a:stretch>
        </p:blipFill>
        <p:spPr>
          <a:xfrm>
            <a:off x="7626906" y="8380690"/>
            <a:ext cx="190262" cy="152162"/>
          </a:xfrm>
          <a:prstGeom prst="rect">
            <a:avLst/>
          </a:prstGeom>
        </p:spPr>
      </p:pic>
      <p:sp>
        <p:nvSpPr>
          <p:cNvPr id="9" name="Text 5"/>
          <p:cNvSpPr/>
          <p:nvPr/>
        </p:nvSpPr>
        <p:spPr>
          <a:xfrm>
            <a:off x="7954089" y="8369141"/>
            <a:ext cx="1522452" cy="190262"/>
          </a:xfrm>
          <a:prstGeom prst="rect">
            <a:avLst/>
          </a:prstGeom>
          <a:noFill/>
          <a:ln/>
        </p:spPr>
        <p:txBody>
          <a:bodyPr wrap="none" lIns="0" tIns="0" rIns="0" bIns="0" rtlCol="0" anchor="t"/>
          <a:lstStyle/>
          <a:p>
            <a:pPr marL="0" indent="0" algn="l">
              <a:lnSpc>
                <a:spcPts val="1450"/>
              </a:lnSpc>
              <a:buNone/>
            </a:pPr>
            <a:r>
              <a:rPr lang="en-US" sz="1150" dirty="0">
                <a:solidFill>
                  <a:srgbClr val="FFFFFF"/>
                </a:solidFill>
                <a:latin typeface="Prompt Medium" pitchFamily="34" charset="0"/>
                <a:ea typeface="Prompt Medium" pitchFamily="34" charset="-122"/>
                <a:cs typeface="Prompt Medium" pitchFamily="34" charset="-120"/>
              </a:rPr>
              <a:t>Key Takeaway:</a:t>
            </a:r>
            <a:endParaRPr lang="en-US" sz="1150" dirty="0"/>
          </a:p>
        </p:txBody>
      </p:sp>
      <p:sp>
        <p:nvSpPr>
          <p:cNvPr id="10" name="Text 6"/>
          <p:cNvSpPr/>
          <p:nvPr/>
        </p:nvSpPr>
        <p:spPr>
          <a:xfrm>
            <a:off x="7954089" y="8696325"/>
            <a:ext cx="5998964" cy="438388"/>
          </a:xfrm>
          <a:prstGeom prst="rect">
            <a:avLst/>
          </a:prstGeom>
          <a:noFill/>
          <a:ln/>
        </p:spPr>
        <p:txBody>
          <a:bodyPr wrap="square" lIns="0" tIns="0" rIns="0" bIns="0" rtlCol="0" anchor="t"/>
          <a:lstStyle/>
          <a:p>
            <a:pPr marL="0" indent="0" algn="l">
              <a:lnSpc>
                <a:spcPts val="1700"/>
              </a:lnSpc>
              <a:buNone/>
            </a:pPr>
            <a:r>
              <a:rPr lang="en-US" sz="1050" dirty="0">
                <a:solidFill>
                  <a:srgbClr val="FFFFFF"/>
                </a:solidFill>
                <a:latin typeface="Mukta Light" pitchFamily="34" charset="0"/>
                <a:ea typeface="Mukta Light" pitchFamily="34" charset="-122"/>
                <a:cs typeface="Mukta Light" pitchFamily="34" charset="-120"/>
              </a:rPr>
              <a:t>AI is no longer a niche technology; it's a mainstream strategic imperative for businesses seeking to innovate, optimize, and secure their future.</a:t>
            </a:r>
            <a:endParaRPr lang="en-US" sz="10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62238" y="542092"/>
            <a:ext cx="2117408" cy="264557"/>
          </a:xfrm>
          <a:prstGeom prst="rect">
            <a:avLst/>
          </a:prstGeom>
          <a:noFill/>
          <a:ln/>
        </p:spPr>
        <p:txBody>
          <a:bodyPr wrap="none" lIns="0" tIns="0" rIns="0" bIns="0" rtlCol="0" anchor="t"/>
          <a:lstStyle/>
          <a:p>
            <a:pPr marL="0" indent="0" algn="l">
              <a:lnSpc>
                <a:spcPts val="2050"/>
              </a:lnSpc>
              <a:buNone/>
            </a:pPr>
            <a:r>
              <a:rPr lang="en-US" sz="1650" dirty="0">
                <a:solidFill>
                  <a:srgbClr val="C6BFEE"/>
                </a:solidFill>
                <a:latin typeface="Prompt Medium" pitchFamily="34" charset="0"/>
                <a:ea typeface="Prompt Medium" pitchFamily="34" charset="-122"/>
                <a:cs typeface="Prompt Medium" pitchFamily="34" charset="-120"/>
              </a:rPr>
              <a:t>Chapter 2</a:t>
            </a:r>
            <a:endParaRPr lang="en-US" sz="1650" dirty="0"/>
          </a:p>
        </p:txBody>
      </p:sp>
      <p:sp>
        <p:nvSpPr>
          <p:cNvPr id="3" name="Text 1"/>
          <p:cNvSpPr/>
          <p:nvPr/>
        </p:nvSpPr>
        <p:spPr>
          <a:xfrm>
            <a:off x="762238" y="997148"/>
            <a:ext cx="11523345" cy="529352"/>
          </a:xfrm>
          <a:prstGeom prst="rect">
            <a:avLst/>
          </a:prstGeom>
          <a:noFill/>
          <a:ln/>
        </p:spPr>
        <p:txBody>
          <a:bodyPr wrap="none" lIns="0" tIns="0" rIns="0" bIns="0" rtlCol="0" anchor="t"/>
          <a:lstStyle/>
          <a:p>
            <a:pPr marL="0" indent="0" algn="l">
              <a:lnSpc>
                <a:spcPts val="4150"/>
              </a:lnSpc>
              <a:buNone/>
            </a:pPr>
            <a:r>
              <a:rPr lang="en-US" sz="3300" dirty="0">
                <a:solidFill>
                  <a:srgbClr val="C6BFEE"/>
                </a:solidFill>
                <a:latin typeface="Prompt Medium" pitchFamily="34" charset="0"/>
                <a:ea typeface="Prompt Medium" pitchFamily="34" charset="-122"/>
                <a:cs typeface="Prompt Medium" pitchFamily="34" charset="-120"/>
              </a:rPr>
              <a:t>Generative AI: From Novelty to Mainstream Powerhouse</a:t>
            </a:r>
            <a:endParaRPr lang="en-US" sz="3300" dirty="0"/>
          </a:p>
        </p:txBody>
      </p:sp>
      <p:pic>
        <p:nvPicPr>
          <p:cNvPr id="4" name="Image 0" descr="preencoded.png"/>
          <p:cNvPicPr>
            <a:picLocks noChangeAspect="1"/>
          </p:cNvPicPr>
          <p:nvPr/>
        </p:nvPicPr>
        <p:blipFill>
          <a:blip r:embed="rId3"/>
          <a:stretch>
            <a:fillRect/>
          </a:stretch>
        </p:blipFill>
        <p:spPr>
          <a:xfrm>
            <a:off x="762238" y="1812250"/>
            <a:ext cx="4209812" cy="2601754"/>
          </a:xfrm>
          <a:prstGeom prst="rect">
            <a:avLst/>
          </a:prstGeom>
        </p:spPr>
      </p:pic>
      <p:sp>
        <p:nvSpPr>
          <p:cNvPr id="5" name="Text 2"/>
          <p:cNvSpPr/>
          <p:nvPr/>
        </p:nvSpPr>
        <p:spPr>
          <a:xfrm>
            <a:off x="762238" y="4604504"/>
            <a:ext cx="4154686" cy="264557"/>
          </a:xfrm>
          <a:prstGeom prst="rect">
            <a:avLst/>
          </a:prstGeom>
          <a:noFill/>
          <a:ln/>
        </p:spPr>
        <p:txBody>
          <a:bodyPr wrap="none" lIns="0" tIns="0" rIns="0" bIns="0" rtlCol="0" anchor="t"/>
          <a:lstStyle/>
          <a:p>
            <a:pPr marL="0" indent="0" algn="l">
              <a:lnSpc>
                <a:spcPts val="2050"/>
              </a:lnSpc>
              <a:buNone/>
            </a:pPr>
            <a:r>
              <a:rPr lang="en-US" sz="1650" dirty="0">
                <a:solidFill>
                  <a:srgbClr val="DAD8E9"/>
                </a:solidFill>
                <a:latin typeface="Prompt Medium" pitchFamily="34" charset="0"/>
                <a:ea typeface="Prompt Medium" pitchFamily="34" charset="-122"/>
                <a:cs typeface="Prompt Medium" pitchFamily="34" charset="-120"/>
              </a:rPr>
              <a:t>LLMs: Unprecedented Processing Power</a:t>
            </a:r>
            <a:endParaRPr lang="en-US" sz="1650" dirty="0"/>
          </a:p>
        </p:txBody>
      </p:sp>
      <p:sp>
        <p:nvSpPr>
          <p:cNvPr id="6" name="Text 3"/>
          <p:cNvSpPr/>
          <p:nvPr/>
        </p:nvSpPr>
        <p:spPr>
          <a:xfrm>
            <a:off x="762238" y="4983361"/>
            <a:ext cx="4209812" cy="2439352"/>
          </a:xfrm>
          <a:prstGeom prst="rect">
            <a:avLst/>
          </a:prstGeom>
          <a:noFill/>
          <a:ln/>
        </p:spPr>
        <p:txBody>
          <a:bodyPr wrap="square" lIns="0" tIns="0" rIns="0" bIns="0" rtlCol="0" anchor="t"/>
          <a:lstStyle/>
          <a:p>
            <a:pPr marL="0" indent="0" algn="l">
              <a:lnSpc>
                <a:spcPts val="2400"/>
              </a:lnSpc>
              <a:buNone/>
            </a:pPr>
            <a:r>
              <a:rPr lang="en-US" sz="1500" dirty="0">
                <a:solidFill>
                  <a:srgbClr val="DAD8E9"/>
                </a:solidFill>
                <a:latin typeface="Mukta Light" pitchFamily="34" charset="0"/>
                <a:ea typeface="Mukta Light" pitchFamily="34" charset="-122"/>
                <a:cs typeface="Mukta Light" pitchFamily="34" charset="-120"/>
              </a:rPr>
              <a:t>Large Language Models (LLMs) have evolved dramatically, now capable of processing up to </a:t>
            </a:r>
            <a:r>
              <a:rPr lang="en-US" sz="1500" dirty="0">
                <a:solidFill>
                  <a:srgbClr val="A95B95"/>
                </a:solidFill>
                <a:latin typeface="Mukta Light" pitchFamily="34" charset="0"/>
                <a:ea typeface="Mukta Light" pitchFamily="34" charset="-122"/>
                <a:cs typeface="Mukta Light" pitchFamily="34" charset="-120"/>
              </a:rPr>
              <a:t>2 million tokens</a:t>
            </a:r>
            <a:r>
              <a:rPr lang="en-US" sz="1500" dirty="0">
                <a:solidFill>
                  <a:srgbClr val="DAD8E9"/>
                </a:solidFill>
                <a:latin typeface="Mukta Light" pitchFamily="34" charset="0"/>
                <a:ea typeface="Mukta Light" pitchFamily="34" charset="-122"/>
                <a:cs typeface="Mukta Light" pitchFamily="34" charset="-120"/>
              </a:rPr>
              <a:t> in a single prompt—the equivalent of reading 20 novels at once, as reported by McKinsey in 2025. This immense capacity unlocks new frontiers for understanding and generating complex, nuanced content, moving beyond basic text completion to sophisticated reasoning and creation.</a:t>
            </a:r>
            <a:endParaRPr lang="en-US" sz="1500" dirty="0"/>
          </a:p>
        </p:txBody>
      </p:sp>
      <p:pic>
        <p:nvPicPr>
          <p:cNvPr id="7" name="Image 1" descr="preencoded.png"/>
          <p:cNvPicPr>
            <a:picLocks noChangeAspect="1"/>
          </p:cNvPicPr>
          <p:nvPr/>
        </p:nvPicPr>
        <p:blipFill>
          <a:blip r:embed="rId4"/>
          <a:stretch>
            <a:fillRect/>
          </a:stretch>
        </p:blipFill>
        <p:spPr>
          <a:xfrm>
            <a:off x="5210175" y="1812250"/>
            <a:ext cx="4209931" cy="2601873"/>
          </a:xfrm>
          <a:prstGeom prst="rect">
            <a:avLst/>
          </a:prstGeom>
        </p:spPr>
      </p:pic>
      <p:sp>
        <p:nvSpPr>
          <p:cNvPr id="8" name="Text 4"/>
          <p:cNvSpPr/>
          <p:nvPr/>
        </p:nvSpPr>
        <p:spPr>
          <a:xfrm>
            <a:off x="5210175" y="4604623"/>
            <a:ext cx="4209931" cy="529114"/>
          </a:xfrm>
          <a:prstGeom prst="rect">
            <a:avLst/>
          </a:prstGeom>
          <a:noFill/>
          <a:ln/>
        </p:spPr>
        <p:txBody>
          <a:bodyPr wrap="square" lIns="0" tIns="0" rIns="0" bIns="0" rtlCol="0" anchor="t"/>
          <a:lstStyle/>
          <a:p>
            <a:pPr marL="0" indent="0" algn="l">
              <a:lnSpc>
                <a:spcPts val="2050"/>
              </a:lnSpc>
              <a:buNone/>
            </a:pPr>
            <a:r>
              <a:rPr lang="en-US" sz="1650" dirty="0">
                <a:solidFill>
                  <a:srgbClr val="DAD8E9"/>
                </a:solidFill>
                <a:latin typeface="Prompt Medium" pitchFamily="34" charset="0"/>
                <a:ea typeface="Prompt Medium" pitchFamily="34" charset="-122"/>
                <a:cs typeface="Prompt Medium" pitchFamily="34" charset="-120"/>
              </a:rPr>
              <a:t>Multimodal AI: Richer Insights &amp; Applications</a:t>
            </a:r>
            <a:endParaRPr lang="en-US" sz="1650" dirty="0"/>
          </a:p>
        </p:txBody>
      </p:sp>
      <p:sp>
        <p:nvSpPr>
          <p:cNvPr id="9" name="Text 5"/>
          <p:cNvSpPr/>
          <p:nvPr/>
        </p:nvSpPr>
        <p:spPr>
          <a:xfrm>
            <a:off x="5210175" y="5248037"/>
            <a:ext cx="4209931" cy="2439352"/>
          </a:xfrm>
          <a:prstGeom prst="rect">
            <a:avLst/>
          </a:prstGeom>
          <a:noFill/>
          <a:ln/>
        </p:spPr>
        <p:txBody>
          <a:bodyPr wrap="square" lIns="0" tIns="0" rIns="0" bIns="0" rtlCol="0" anchor="t"/>
          <a:lstStyle/>
          <a:p>
            <a:pPr marL="0" indent="0" algn="l">
              <a:lnSpc>
                <a:spcPts val="2400"/>
              </a:lnSpc>
              <a:buNone/>
            </a:pPr>
            <a:r>
              <a:rPr lang="en-US" sz="1500" dirty="0">
                <a:solidFill>
                  <a:srgbClr val="DAD8E9"/>
                </a:solidFill>
                <a:latin typeface="Mukta Light" pitchFamily="34" charset="0"/>
                <a:ea typeface="Mukta Light" pitchFamily="34" charset="-122"/>
                <a:cs typeface="Mukta Light" pitchFamily="34" charset="-120"/>
              </a:rPr>
              <a:t>The integration of multimodal AI signifies a major leap, allowing systems to seamlessly process and synthesize information from text, images, audio, and video. This convergence leads to richer insights and more holistic applications, from interpreting complex medical scans combined with patient notes to generating dynamic, contextually aware marketing content across various media.</a:t>
            </a:r>
            <a:endParaRPr lang="en-US" sz="1500" dirty="0"/>
          </a:p>
        </p:txBody>
      </p:sp>
      <p:pic>
        <p:nvPicPr>
          <p:cNvPr id="10" name="Image 2" descr="preencoded.png"/>
          <p:cNvPicPr>
            <a:picLocks noChangeAspect="1"/>
          </p:cNvPicPr>
          <p:nvPr/>
        </p:nvPicPr>
        <p:blipFill>
          <a:blip r:embed="rId5"/>
          <a:stretch>
            <a:fillRect/>
          </a:stretch>
        </p:blipFill>
        <p:spPr>
          <a:xfrm>
            <a:off x="9658231" y="1812250"/>
            <a:ext cx="4209812" cy="2601754"/>
          </a:xfrm>
          <a:prstGeom prst="rect">
            <a:avLst/>
          </a:prstGeom>
        </p:spPr>
      </p:pic>
      <p:sp>
        <p:nvSpPr>
          <p:cNvPr id="11" name="Text 6"/>
          <p:cNvSpPr/>
          <p:nvPr/>
        </p:nvSpPr>
        <p:spPr>
          <a:xfrm>
            <a:off x="9658231" y="4604504"/>
            <a:ext cx="3149084" cy="264557"/>
          </a:xfrm>
          <a:prstGeom prst="rect">
            <a:avLst/>
          </a:prstGeom>
          <a:noFill/>
          <a:ln/>
        </p:spPr>
        <p:txBody>
          <a:bodyPr wrap="none" lIns="0" tIns="0" rIns="0" bIns="0" rtlCol="0" anchor="t"/>
          <a:lstStyle/>
          <a:p>
            <a:pPr marL="0" indent="0" algn="l">
              <a:lnSpc>
                <a:spcPts val="2050"/>
              </a:lnSpc>
              <a:buNone/>
            </a:pPr>
            <a:r>
              <a:rPr lang="en-US" sz="1650" dirty="0">
                <a:solidFill>
                  <a:srgbClr val="DAD8E9"/>
                </a:solidFill>
                <a:latin typeface="Prompt Medium" pitchFamily="34" charset="0"/>
                <a:ea typeface="Prompt Medium" pitchFamily="34" charset="-122"/>
                <a:cs typeface="Prompt Medium" pitchFamily="34" charset="-120"/>
              </a:rPr>
              <a:t>Diverse &amp; Impactful Use Cases</a:t>
            </a:r>
            <a:endParaRPr lang="en-US" sz="1650" dirty="0"/>
          </a:p>
        </p:txBody>
      </p:sp>
      <p:sp>
        <p:nvSpPr>
          <p:cNvPr id="12" name="Text 7"/>
          <p:cNvSpPr/>
          <p:nvPr/>
        </p:nvSpPr>
        <p:spPr>
          <a:xfrm>
            <a:off x="9658231" y="4983361"/>
            <a:ext cx="4209812" cy="2439352"/>
          </a:xfrm>
          <a:prstGeom prst="rect">
            <a:avLst/>
          </a:prstGeom>
          <a:noFill/>
          <a:ln/>
        </p:spPr>
        <p:txBody>
          <a:bodyPr wrap="square" lIns="0" tIns="0" rIns="0" bIns="0" rtlCol="0" anchor="t"/>
          <a:lstStyle/>
          <a:p>
            <a:pPr marL="0" indent="0" algn="l">
              <a:lnSpc>
                <a:spcPts val="2400"/>
              </a:lnSpc>
              <a:buNone/>
            </a:pPr>
            <a:r>
              <a:rPr lang="en-US" sz="1500" dirty="0">
                <a:solidFill>
                  <a:srgbClr val="DAD8E9"/>
                </a:solidFill>
                <a:latin typeface="Mukta Light" pitchFamily="34" charset="0"/>
                <a:ea typeface="Mukta Light" pitchFamily="34" charset="-122"/>
                <a:cs typeface="Mukta Light" pitchFamily="34" charset="-120"/>
              </a:rPr>
              <a:t>Generative AI's practical applications are expanding rapidly across industries. We see sophisticated customer service chatbots providing human-like interactions, AI-driven tools generating personalized ad campaigns, accelerated drug discovery processes, and revolutionary approaches to creative content generation, from music composition to scriptwriting. Its versatility makes it an indispensable asset.</a:t>
            </a:r>
            <a:endParaRPr lang="en-US" sz="1500" dirty="0"/>
          </a:p>
        </p:txBody>
      </p:sp>
      <p:pic>
        <p:nvPicPr>
          <p:cNvPr id="13" name="Picture 12">
            <a:extLst>
              <a:ext uri="{FF2B5EF4-FFF2-40B4-BE49-F238E27FC236}">
                <a16:creationId xmlns:a16="http://schemas.microsoft.com/office/drawing/2014/main" id="{54738B52-422D-E855-B950-5370D0F45235}"/>
              </a:ext>
            </a:extLst>
          </p:cNvPr>
          <p:cNvPicPr>
            <a:picLocks noChangeAspect="1"/>
          </p:cNvPicPr>
          <p:nvPr/>
        </p:nvPicPr>
        <p:blipFill>
          <a:blip r:embed="rId6"/>
          <a:stretch>
            <a:fillRect/>
          </a:stretch>
        </p:blipFill>
        <p:spPr>
          <a:xfrm>
            <a:off x="12315502" y="7671352"/>
            <a:ext cx="2314898" cy="46679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26996" y="499824"/>
            <a:ext cx="2019538" cy="252413"/>
          </a:xfrm>
          <a:prstGeom prst="rect">
            <a:avLst/>
          </a:prstGeom>
          <a:noFill/>
          <a:ln/>
        </p:spPr>
        <p:txBody>
          <a:bodyPr wrap="none" lIns="0" tIns="0" rIns="0" bIns="0" rtlCol="0" anchor="t"/>
          <a:lstStyle/>
          <a:p>
            <a:pPr marL="0" indent="0" algn="l">
              <a:lnSpc>
                <a:spcPts val="1950"/>
              </a:lnSpc>
              <a:buNone/>
            </a:pPr>
            <a:r>
              <a:rPr lang="en-US" sz="1550" dirty="0">
                <a:solidFill>
                  <a:srgbClr val="C6BFEE"/>
                </a:solidFill>
                <a:latin typeface="Prompt Medium" pitchFamily="34" charset="0"/>
                <a:ea typeface="Prompt Medium" pitchFamily="34" charset="-122"/>
                <a:cs typeface="Prompt Medium" pitchFamily="34" charset="-120"/>
              </a:rPr>
              <a:t>Chapter 3</a:t>
            </a:r>
            <a:endParaRPr lang="en-US" sz="1550" dirty="0"/>
          </a:p>
        </p:txBody>
      </p:sp>
      <p:sp>
        <p:nvSpPr>
          <p:cNvPr id="3" name="Text 1"/>
          <p:cNvSpPr/>
          <p:nvPr/>
        </p:nvSpPr>
        <p:spPr>
          <a:xfrm>
            <a:off x="726996" y="933926"/>
            <a:ext cx="10115907" cy="504944"/>
          </a:xfrm>
          <a:prstGeom prst="rect">
            <a:avLst/>
          </a:prstGeom>
          <a:noFill/>
          <a:ln/>
        </p:spPr>
        <p:txBody>
          <a:bodyPr wrap="none" lIns="0" tIns="0" rIns="0" bIns="0" rtlCol="0" anchor="t"/>
          <a:lstStyle/>
          <a:p>
            <a:pPr marL="0" indent="0" algn="l">
              <a:lnSpc>
                <a:spcPts val="3950"/>
              </a:lnSpc>
              <a:buNone/>
            </a:pPr>
            <a:r>
              <a:rPr lang="en-US" sz="3150" dirty="0">
                <a:solidFill>
                  <a:srgbClr val="C6BFEE"/>
                </a:solidFill>
                <a:latin typeface="Prompt Medium" pitchFamily="34" charset="0"/>
                <a:ea typeface="Prompt Medium" pitchFamily="34" charset="-122"/>
                <a:cs typeface="Prompt Medium" pitchFamily="34" charset="-120"/>
              </a:rPr>
              <a:t>The Rise of Agentic AI: AI That Acts Autonomously</a:t>
            </a:r>
            <a:endParaRPr lang="en-US" sz="3150" dirty="0"/>
          </a:p>
        </p:txBody>
      </p:sp>
      <p:pic>
        <p:nvPicPr>
          <p:cNvPr id="4" name="Image 0" descr="preencoded.png"/>
          <p:cNvPicPr>
            <a:picLocks noChangeAspect="1"/>
          </p:cNvPicPr>
          <p:nvPr/>
        </p:nvPicPr>
        <p:blipFill>
          <a:blip r:embed="rId3"/>
          <a:stretch>
            <a:fillRect/>
          </a:stretch>
        </p:blipFill>
        <p:spPr>
          <a:xfrm>
            <a:off x="726996" y="1915835"/>
            <a:ext cx="6366510" cy="6366510"/>
          </a:xfrm>
          <a:prstGeom prst="rect">
            <a:avLst/>
          </a:prstGeom>
        </p:spPr>
      </p:pic>
      <p:sp>
        <p:nvSpPr>
          <p:cNvPr id="5" name="Text 2"/>
          <p:cNvSpPr/>
          <p:nvPr/>
        </p:nvSpPr>
        <p:spPr>
          <a:xfrm>
            <a:off x="7544514" y="1874877"/>
            <a:ext cx="6366510" cy="1454348"/>
          </a:xfrm>
          <a:prstGeom prst="rect">
            <a:avLst/>
          </a:prstGeom>
          <a:noFill/>
          <a:ln/>
        </p:spPr>
        <p:txBody>
          <a:bodyPr wrap="square" lIns="0" tIns="0" rIns="0" bIns="0" rtlCol="0" anchor="t"/>
          <a:lstStyle/>
          <a:p>
            <a:pPr marL="0" indent="0" algn="l">
              <a:lnSpc>
                <a:spcPts val="2250"/>
              </a:lnSpc>
              <a:buNone/>
            </a:pPr>
            <a:r>
              <a:rPr lang="en-US" sz="1400" dirty="0">
                <a:solidFill>
                  <a:srgbClr val="DAD8E9"/>
                </a:solidFill>
                <a:latin typeface="Mukta Light" pitchFamily="34" charset="0"/>
                <a:ea typeface="Mukta Light" pitchFamily="34" charset="-122"/>
                <a:cs typeface="Mukta Light" pitchFamily="34" charset="-120"/>
              </a:rPr>
              <a:t>Agentic AI represents a significant evolution beyond mere AI assistants. These autonomous agents are designed to achieve specific goals and manage complex workflows independently, a trend extensively analyzed by theCUBE Research in 2025. Unlike traditional AI that responds to direct commands, agentic AI can </a:t>
            </a:r>
            <a:r>
              <a:rPr lang="en-US" sz="1400" dirty="0">
                <a:solidFill>
                  <a:srgbClr val="A95B95"/>
                </a:solidFill>
                <a:latin typeface="Mukta Light" pitchFamily="34" charset="0"/>
                <a:ea typeface="Mukta Light" pitchFamily="34" charset="-122"/>
                <a:cs typeface="Mukta Light" pitchFamily="34" charset="-120"/>
              </a:rPr>
              <a:t>plan, execute, and adapt</a:t>
            </a:r>
            <a:r>
              <a:rPr lang="en-US" sz="1400" dirty="0">
                <a:solidFill>
                  <a:srgbClr val="DAD8E9"/>
                </a:solidFill>
                <a:latin typeface="Mukta Light" pitchFamily="34" charset="0"/>
                <a:ea typeface="Mukta Light" pitchFamily="34" charset="-122"/>
                <a:cs typeface="Mukta Light" pitchFamily="34" charset="-120"/>
              </a:rPr>
              <a:t> to achieve its objectives without constant human oversight.</a:t>
            </a:r>
            <a:endParaRPr lang="en-US" sz="1400" dirty="0"/>
          </a:p>
        </p:txBody>
      </p:sp>
      <p:sp>
        <p:nvSpPr>
          <p:cNvPr id="6" name="Text 3"/>
          <p:cNvSpPr/>
          <p:nvPr/>
        </p:nvSpPr>
        <p:spPr>
          <a:xfrm>
            <a:off x="7544514" y="3492698"/>
            <a:ext cx="6366510" cy="2036088"/>
          </a:xfrm>
          <a:prstGeom prst="rect">
            <a:avLst/>
          </a:prstGeom>
          <a:noFill/>
          <a:ln/>
        </p:spPr>
        <p:txBody>
          <a:bodyPr wrap="square" lIns="0" tIns="0" rIns="0" bIns="0" rtlCol="0" anchor="t"/>
          <a:lstStyle/>
          <a:p>
            <a:pPr marL="0" indent="0" algn="l">
              <a:lnSpc>
                <a:spcPts val="2250"/>
              </a:lnSpc>
              <a:buNone/>
            </a:pPr>
            <a:r>
              <a:rPr lang="en-US" sz="1400" dirty="0">
                <a:solidFill>
                  <a:srgbClr val="DAD8E9"/>
                </a:solidFill>
                <a:latin typeface="Mukta Light" pitchFamily="34" charset="0"/>
                <a:ea typeface="Mukta Light" pitchFamily="34" charset="-122"/>
                <a:cs typeface="Mukta Light" pitchFamily="34" charset="-120"/>
              </a:rPr>
              <a:t>The implications for business processes are profound. AI agents are now handling intricate tasks such as monitoring supply chains for disruptions and autonomously issuing alerts, responding to routine HR queries, and even generating comprehensive reports from disparate data sources. This shift is set to revolutionize not only organizational efficiency but also personal productivity, freeing up human talent for more strategic and creative endeavors. The future workforce will increasingly collaborate with these intelligent, self-directed AI entities.</a:t>
            </a:r>
            <a:endParaRPr lang="en-US" sz="1400" dirty="0"/>
          </a:p>
        </p:txBody>
      </p:sp>
      <p:pic>
        <p:nvPicPr>
          <p:cNvPr id="7" name="Picture 6">
            <a:extLst>
              <a:ext uri="{FF2B5EF4-FFF2-40B4-BE49-F238E27FC236}">
                <a16:creationId xmlns:a16="http://schemas.microsoft.com/office/drawing/2014/main" id="{16644021-F7AD-DC9C-CE48-6DE96F2DEB92}"/>
              </a:ext>
            </a:extLst>
          </p:cNvPr>
          <p:cNvPicPr>
            <a:picLocks noChangeAspect="1"/>
          </p:cNvPicPr>
          <p:nvPr/>
        </p:nvPicPr>
        <p:blipFill>
          <a:blip r:embed="rId4"/>
          <a:stretch>
            <a:fillRect/>
          </a:stretch>
        </p:blipFill>
        <p:spPr>
          <a:xfrm>
            <a:off x="12315502" y="7671352"/>
            <a:ext cx="2314898" cy="4667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0451" y="993696"/>
            <a:ext cx="2084665" cy="260509"/>
          </a:xfrm>
          <a:prstGeom prst="rect">
            <a:avLst/>
          </a:prstGeom>
          <a:noFill/>
          <a:ln/>
        </p:spPr>
        <p:txBody>
          <a:bodyPr wrap="none" lIns="0" tIns="0" rIns="0" bIns="0" rtlCol="0" anchor="t"/>
          <a:lstStyle/>
          <a:p>
            <a:pPr marL="0" indent="0" algn="l">
              <a:lnSpc>
                <a:spcPts val="2050"/>
              </a:lnSpc>
              <a:buNone/>
            </a:pPr>
            <a:r>
              <a:rPr lang="en-US" sz="1600" dirty="0">
                <a:solidFill>
                  <a:srgbClr val="C6BFEE"/>
                </a:solidFill>
                <a:latin typeface="Prompt Medium" pitchFamily="34" charset="0"/>
                <a:ea typeface="Prompt Medium" pitchFamily="34" charset="-122"/>
                <a:cs typeface="Prompt Medium" pitchFamily="34" charset="-120"/>
              </a:rPr>
              <a:t>Chapter 4</a:t>
            </a:r>
            <a:endParaRPr lang="en-US" sz="1600" dirty="0"/>
          </a:p>
        </p:txBody>
      </p:sp>
      <p:sp>
        <p:nvSpPr>
          <p:cNvPr id="3" name="Text 1"/>
          <p:cNvSpPr/>
          <p:nvPr/>
        </p:nvSpPr>
        <p:spPr>
          <a:xfrm>
            <a:off x="750451" y="1441728"/>
            <a:ext cx="11145083" cy="521137"/>
          </a:xfrm>
          <a:prstGeom prst="rect">
            <a:avLst/>
          </a:prstGeom>
          <a:noFill/>
          <a:ln/>
        </p:spPr>
        <p:txBody>
          <a:bodyPr wrap="none" lIns="0" tIns="0" rIns="0" bIns="0" rtlCol="0" anchor="t"/>
          <a:lstStyle/>
          <a:p>
            <a:pPr marL="0" indent="0" algn="l">
              <a:lnSpc>
                <a:spcPts val="4100"/>
              </a:lnSpc>
              <a:buNone/>
            </a:pPr>
            <a:r>
              <a:rPr lang="en-US" sz="3250" dirty="0">
                <a:solidFill>
                  <a:srgbClr val="C6BFEE"/>
                </a:solidFill>
                <a:latin typeface="Prompt Medium" pitchFamily="34" charset="0"/>
                <a:ea typeface="Prompt Medium" pitchFamily="34" charset="-122"/>
                <a:cs typeface="Prompt Medium" pitchFamily="34" charset="-120"/>
              </a:rPr>
              <a:t>AI Reasoning and Custom Silicon: Powering Smarter AI</a:t>
            </a:r>
            <a:endParaRPr lang="en-US" sz="3250" dirty="0"/>
          </a:p>
        </p:txBody>
      </p:sp>
      <p:sp>
        <p:nvSpPr>
          <p:cNvPr id="4" name="Shape 2"/>
          <p:cNvSpPr/>
          <p:nvPr/>
        </p:nvSpPr>
        <p:spPr>
          <a:xfrm>
            <a:off x="750451" y="2244209"/>
            <a:ext cx="4251484" cy="4991695"/>
          </a:xfrm>
          <a:prstGeom prst="roundRect">
            <a:avLst>
              <a:gd name="adj" fmla="val 2581"/>
            </a:avLst>
          </a:prstGeom>
          <a:solidFill>
            <a:srgbClr val="0B0C23">
              <a:alpha val="95000"/>
            </a:srgbClr>
          </a:solidFill>
          <a:ln w="22860">
            <a:solidFill>
              <a:srgbClr val="6D4562"/>
            </a:solidFill>
            <a:prstDash val="solid"/>
          </a:ln>
        </p:spPr>
        <p:txBody>
          <a:bodyPr/>
          <a:lstStyle/>
          <a:p>
            <a:endParaRPr lang="en-IN"/>
          </a:p>
        </p:txBody>
      </p:sp>
      <p:sp>
        <p:nvSpPr>
          <p:cNvPr id="5" name="Shape 3"/>
          <p:cNvSpPr/>
          <p:nvPr/>
        </p:nvSpPr>
        <p:spPr>
          <a:xfrm>
            <a:off x="727591" y="2244209"/>
            <a:ext cx="91440" cy="4991695"/>
          </a:xfrm>
          <a:prstGeom prst="roundRect">
            <a:avLst>
              <a:gd name="adj" fmla="val 86179"/>
            </a:avLst>
          </a:prstGeom>
          <a:solidFill>
            <a:srgbClr val="A95B95"/>
          </a:solidFill>
          <a:ln/>
        </p:spPr>
        <p:txBody>
          <a:bodyPr/>
          <a:lstStyle/>
          <a:p>
            <a:endParaRPr lang="en-IN"/>
          </a:p>
        </p:txBody>
      </p:sp>
      <p:sp>
        <p:nvSpPr>
          <p:cNvPr id="6" name="Text 4"/>
          <p:cNvSpPr/>
          <p:nvPr/>
        </p:nvSpPr>
        <p:spPr>
          <a:xfrm>
            <a:off x="1029414" y="2454593"/>
            <a:ext cx="3594021" cy="312658"/>
          </a:xfrm>
          <a:prstGeom prst="rect">
            <a:avLst/>
          </a:prstGeom>
          <a:noFill/>
          <a:ln/>
        </p:spPr>
        <p:txBody>
          <a:bodyPr wrap="none" lIns="0" tIns="0" rIns="0" bIns="0" rtlCol="0" anchor="t"/>
          <a:lstStyle/>
          <a:p>
            <a:pPr marL="0" indent="0" algn="l">
              <a:lnSpc>
                <a:spcPts val="2450"/>
              </a:lnSpc>
              <a:buNone/>
            </a:pPr>
            <a:r>
              <a:rPr lang="en-US" sz="1950" dirty="0">
                <a:solidFill>
                  <a:srgbClr val="DAD8E9"/>
                </a:solidFill>
                <a:latin typeface="Prompt Medium" pitchFamily="34" charset="0"/>
                <a:ea typeface="Prompt Medium" pitchFamily="34" charset="-122"/>
                <a:cs typeface="Prompt Medium" pitchFamily="34" charset="-120"/>
              </a:rPr>
              <a:t>Cognitive Leap: AI Reasoning</a:t>
            </a:r>
            <a:endParaRPr lang="en-US" sz="1950" dirty="0"/>
          </a:p>
        </p:txBody>
      </p:sp>
      <p:sp>
        <p:nvSpPr>
          <p:cNvPr id="7" name="Text 5"/>
          <p:cNvSpPr/>
          <p:nvPr/>
        </p:nvSpPr>
        <p:spPr>
          <a:xfrm>
            <a:off x="1029414" y="2879765"/>
            <a:ext cx="3762137" cy="1800939"/>
          </a:xfrm>
          <a:prstGeom prst="rect">
            <a:avLst/>
          </a:prstGeom>
          <a:noFill/>
          <a:ln/>
        </p:spPr>
        <p:txBody>
          <a:bodyPr wrap="square" lIns="0" tIns="0" rIns="0" bIns="0" rtlCol="0" anchor="t"/>
          <a:lstStyle/>
          <a:p>
            <a:pPr marL="0" indent="0" algn="l">
              <a:lnSpc>
                <a:spcPts val="2350"/>
              </a:lnSpc>
              <a:buNone/>
            </a:pPr>
            <a:r>
              <a:rPr lang="en-US" sz="1450" dirty="0">
                <a:solidFill>
                  <a:srgbClr val="DAD8E9"/>
                </a:solidFill>
                <a:latin typeface="Mukta Light" pitchFamily="34" charset="0"/>
                <a:ea typeface="Mukta Light" pitchFamily="34" charset="-122"/>
                <a:cs typeface="Mukta Light" pitchFamily="34" charset="-120"/>
              </a:rPr>
              <a:t>AI is developing the ability to </a:t>
            </a:r>
            <a:r>
              <a:rPr lang="en-US" sz="1450" dirty="0">
                <a:solidFill>
                  <a:srgbClr val="A95B95"/>
                </a:solidFill>
                <a:latin typeface="Mukta Light" pitchFamily="34" charset="0"/>
                <a:ea typeface="Mukta Light" pitchFamily="34" charset="-122"/>
                <a:cs typeface="Mukta Light" pitchFamily="34" charset="-120"/>
              </a:rPr>
              <a:t>reason through problems much like humans</a:t>
            </a:r>
            <a:r>
              <a:rPr lang="en-US" sz="1450" dirty="0">
                <a:solidFill>
                  <a:srgbClr val="DAD8E9"/>
                </a:solidFill>
                <a:latin typeface="Mukta Light" pitchFamily="34" charset="0"/>
                <a:ea typeface="Mukta Light" pitchFamily="34" charset="-122"/>
                <a:cs typeface="Mukta Light" pitchFamily="34" charset="-120"/>
              </a:rPr>
              <a:t>, moving beyond pattern recognition to complex logical inference. This advancement, highlighted by Morgan Stanley in 2025, is profoundly impacting fields requiring deep analytical thought.</a:t>
            </a:r>
            <a:endParaRPr lang="en-US" sz="1450" dirty="0"/>
          </a:p>
        </p:txBody>
      </p:sp>
      <p:sp>
        <p:nvSpPr>
          <p:cNvPr id="8" name="Text 6"/>
          <p:cNvSpPr/>
          <p:nvPr/>
        </p:nvSpPr>
        <p:spPr>
          <a:xfrm>
            <a:off x="1029414" y="4793218"/>
            <a:ext cx="3762137" cy="600313"/>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DAD8E9"/>
                </a:solidFill>
                <a:latin typeface="Mukta Light" pitchFamily="34" charset="0"/>
                <a:ea typeface="Mukta Light" pitchFamily="34" charset="-122"/>
                <a:cs typeface="Mukta Light" pitchFamily="34" charset="-120"/>
              </a:rPr>
              <a:t>Law:</a:t>
            </a:r>
            <a:r>
              <a:rPr lang="en-US" sz="1450" dirty="0">
                <a:solidFill>
                  <a:srgbClr val="DAD8E9"/>
                </a:solidFill>
                <a:latin typeface="Mukta Light" pitchFamily="34" charset="0"/>
                <a:ea typeface="Mukta Light" pitchFamily="34" charset="-122"/>
                <a:cs typeface="Mukta Light" pitchFamily="34" charset="-120"/>
              </a:rPr>
              <a:t> AI assists in case analysis and legal research.</a:t>
            </a:r>
            <a:endParaRPr lang="en-US" sz="1450" dirty="0"/>
          </a:p>
        </p:txBody>
      </p:sp>
      <p:sp>
        <p:nvSpPr>
          <p:cNvPr id="9" name="Text 7"/>
          <p:cNvSpPr/>
          <p:nvPr/>
        </p:nvSpPr>
        <p:spPr>
          <a:xfrm>
            <a:off x="1029414" y="5459135"/>
            <a:ext cx="3762137" cy="600313"/>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DAD8E9"/>
                </a:solidFill>
                <a:latin typeface="Mukta Light" pitchFamily="34" charset="0"/>
                <a:ea typeface="Mukta Light" pitchFamily="34" charset="-122"/>
                <a:cs typeface="Mukta Light" pitchFamily="34" charset="-120"/>
              </a:rPr>
              <a:t>Medicine:</a:t>
            </a:r>
            <a:r>
              <a:rPr lang="en-US" sz="1450" dirty="0">
                <a:solidFill>
                  <a:srgbClr val="DAD8E9"/>
                </a:solidFill>
                <a:latin typeface="Mukta Light" pitchFamily="34" charset="0"/>
                <a:ea typeface="Mukta Light" pitchFamily="34" charset="-122"/>
                <a:cs typeface="Mukta Light" pitchFamily="34" charset="-120"/>
              </a:rPr>
              <a:t> AI supports diagnostics and treatment planning.</a:t>
            </a:r>
            <a:endParaRPr lang="en-US" sz="1450" dirty="0"/>
          </a:p>
        </p:txBody>
      </p:sp>
      <p:sp>
        <p:nvSpPr>
          <p:cNvPr id="10" name="Text 8"/>
          <p:cNvSpPr/>
          <p:nvPr/>
        </p:nvSpPr>
        <p:spPr>
          <a:xfrm>
            <a:off x="1029414" y="6125051"/>
            <a:ext cx="3762137" cy="900470"/>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DAD8E9"/>
                </a:solidFill>
                <a:latin typeface="Mukta Light" pitchFamily="34" charset="0"/>
                <a:ea typeface="Mukta Light" pitchFamily="34" charset="-122"/>
                <a:cs typeface="Mukta Light" pitchFamily="34" charset="-120"/>
              </a:rPr>
              <a:t>Coding:</a:t>
            </a:r>
            <a:r>
              <a:rPr lang="en-US" sz="1450" dirty="0">
                <a:solidFill>
                  <a:srgbClr val="DAD8E9"/>
                </a:solidFill>
                <a:latin typeface="Mukta Light" pitchFamily="34" charset="0"/>
                <a:ea typeface="Mukta Light" pitchFamily="34" charset="-122"/>
                <a:cs typeface="Mukta Light" pitchFamily="34" charset="-120"/>
              </a:rPr>
              <a:t> AI helps in debugging, optimizing code, and even generating entire software modules.</a:t>
            </a:r>
            <a:endParaRPr lang="en-US" sz="1450" dirty="0"/>
          </a:p>
        </p:txBody>
      </p:sp>
      <p:sp>
        <p:nvSpPr>
          <p:cNvPr id="11" name="Shape 9"/>
          <p:cNvSpPr/>
          <p:nvPr/>
        </p:nvSpPr>
        <p:spPr>
          <a:xfrm>
            <a:off x="5189458" y="2244209"/>
            <a:ext cx="4251484" cy="4991695"/>
          </a:xfrm>
          <a:prstGeom prst="roundRect">
            <a:avLst>
              <a:gd name="adj" fmla="val 2581"/>
            </a:avLst>
          </a:prstGeom>
          <a:solidFill>
            <a:srgbClr val="0B0C23">
              <a:alpha val="95000"/>
            </a:srgbClr>
          </a:solidFill>
          <a:ln w="22860">
            <a:solidFill>
              <a:srgbClr val="6D4562"/>
            </a:solidFill>
            <a:prstDash val="solid"/>
          </a:ln>
        </p:spPr>
        <p:txBody>
          <a:bodyPr/>
          <a:lstStyle/>
          <a:p>
            <a:endParaRPr lang="en-IN"/>
          </a:p>
        </p:txBody>
      </p:sp>
      <p:sp>
        <p:nvSpPr>
          <p:cNvPr id="12" name="Shape 10"/>
          <p:cNvSpPr/>
          <p:nvPr/>
        </p:nvSpPr>
        <p:spPr>
          <a:xfrm>
            <a:off x="5166598" y="2244209"/>
            <a:ext cx="91440" cy="4991695"/>
          </a:xfrm>
          <a:prstGeom prst="roundRect">
            <a:avLst>
              <a:gd name="adj" fmla="val 86179"/>
            </a:avLst>
          </a:prstGeom>
          <a:solidFill>
            <a:srgbClr val="A95B95"/>
          </a:solidFill>
          <a:ln/>
        </p:spPr>
        <p:txBody>
          <a:bodyPr/>
          <a:lstStyle/>
          <a:p>
            <a:endParaRPr lang="en-IN"/>
          </a:p>
        </p:txBody>
      </p:sp>
      <p:sp>
        <p:nvSpPr>
          <p:cNvPr id="13" name="Text 11"/>
          <p:cNvSpPr/>
          <p:nvPr/>
        </p:nvSpPr>
        <p:spPr>
          <a:xfrm>
            <a:off x="5468422" y="2454593"/>
            <a:ext cx="3762137" cy="625316"/>
          </a:xfrm>
          <a:prstGeom prst="rect">
            <a:avLst/>
          </a:prstGeom>
          <a:noFill/>
          <a:ln/>
        </p:spPr>
        <p:txBody>
          <a:bodyPr wrap="square" lIns="0" tIns="0" rIns="0" bIns="0" rtlCol="0" anchor="t"/>
          <a:lstStyle/>
          <a:p>
            <a:pPr marL="0" indent="0" algn="l">
              <a:lnSpc>
                <a:spcPts val="2450"/>
              </a:lnSpc>
              <a:buNone/>
            </a:pPr>
            <a:r>
              <a:rPr lang="en-US" sz="1950" dirty="0">
                <a:solidFill>
                  <a:srgbClr val="DAD8E9"/>
                </a:solidFill>
                <a:latin typeface="Prompt Medium" pitchFamily="34" charset="0"/>
                <a:ea typeface="Prompt Medium" pitchFamily="34" charset="-122"/>
                <a:cs typeface="Prompt Medium" pitchFamily="34" charset="-120"/>
              </a:rPr>
              <a:t>Performance Boost: Custom Silicon</a:t>
            </a:r>
            <a:endParaRPr lang="en-US" sz="1950" dirty="0"/>
          </a:p>
        </p:txBody>
      </p:sp>
      <p:sp>
        <p:nvSpPr>
          <p:cNvPr id="14" name="Text 12"/>
          <p:cNvSpPr/>
          <p:nvPr/>
        </p:nvSpPr>
        <p:spPr>
          <a:xfrm>
            <a:off x="5468422" y="3192423"/>
            <a:ext cx="3762137" cy="1500783"/>
          </a:xfrm>
          <a:prstGeom prst="rect">
            <a:avLst/>
          </a:prstGeom>
          <a:noFill/>
          <a:ln/>
        </p:spPr>
        <p:txBody>
          <a:bodyPr wrap="square" lIns="0" tIns="0" rIns="0" bIns="0" rtlCol="0" anchor="t"/>
          <a:lstStyle/>
          <a:p>
            <a:pPr marL="0" indent="0" algn="l">
              <a:lnSpc>
                <a:spcPts val="2350"/>
              </a:lnSpc>
              <a:buNone/>
            </a:pPr>
            <a:r>
              <a:rPr lang="en-US" sz="1450" dirty="0">
                <a:solidFill>
                  <a:srgbClr val="DAD8E9"/>
                </a:solidFill>
                <a:latin typeface="Mukta Light" pitchFamily="34" charset="0"/>
                <a:ea typeface="Mukta Light" pitchFamily="34" charset="-122"/>
                <a:cs typeface="Mukta Light" pitchFamily="34" charset="-120"/>
              </a:rPr>
              <a:t>The demand for specialized hardware is accelerating. Custom-designed chips, known as Application-Specific Integrated Circuits (ASICs), are surpassing general-purpose GPUs in </a:t>
            </a:r>
            <a:r>
              <a:rPr lang="en-US" sz="1450" dirty="0">
                <a:solidFill>
                  <a:srgbClr val="A95B95"/>
                </a:solidFill>
                <a:latin typeface="Mukta Light" pitchFamily="34" charset="0"/>
                <a:ea typeface="Mukta Light" pitchFamily="34" charset="-122"/>
                <a:cs typeface="Mukta Light" pitchFamily="34" charset="-120"/>
              </a:rPr>
              <a:t>efficiency and speed</a:t>
            </a:r>
            <a:r>
              <a:rPr lang="en-US" sz="1450" dirty="0">
                <a:solidFill>
                  <a:srgbClr val="DAD8E9"/>
                </a:solidFill>
                <a:latin typeface="Mukta Light" pitchFamily="34" charset="0"/>
                <a:ea typeface="Mukta Light" pitchFamily="34" charset="-122"/>
                <a:cs typeface="Mukta Light" pitchFamily="34" charset="-120"/>
              </a:rPr>
              <a:t> for AI workloads.</a:t>
            </a:r>
            <a:endParaRPr lang="en-US" sz="1450" dirty="0"/>
          </a:p>
        </p:txBody>
      </p:sp>
      <p:sp>
        <p:nvSpPr>
          <p:cNvPr id="15" name="Text 13"/>
          <p:cNvSpPr/>
          <p:nvPr/>
        </p:nvSpPr>
        <p:spPr>
          <a:xfrm>
            <a:off x="5468422" y="4805720"/>
            <a:ext cx="3762137" cy="900470"/>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DAD8E9"/>
                </a:solidFill>
                <a:latin typeface="Mukta Light" pitchFamily="34" charset="0"/>
                <a:ea typeface="Mukta Light" pitchFamily="34" charset="-122"/>
                <a:cs typeface="Mukta Light" pitchFamily="34" charset="-120"/>
              </a:rPr>
              <a:t>Optimized Performance:</a:t>
            </a:r>
            <a:r>
              <a:rPr lang="en-US" sz="1450" dirty="0">
                <a:solidFill>
                  <a:srgbClr val="DAD8E9"/>
                </a:solidFill>
                <a:latin typeface="Mukta Light" pitchFamily="34" charset="0"/>
                <a:ea typeface="Mukta Light" pitchFamily="34" charset="-122"/>
                <a:cs typeface="Mukta Light" pitchFamily="34" charset="-120"/>
              </a:rPr>
              <a:t> ASICs are tailored for specific AI algorithms, leading to significant performance gains.</a:t>
            </a:r>
            <a:endParaRPr lang="en-US" sz="1450" dirty="0"/>
          </a:p>
        </p:txBody>
      </p:sp>
      <p:sp>
        <p:nvSpPr>
          <p:cNvPr id="16" name="Text 14"/>
          <p:cNvSpPr/>
          <p:nvPr/>
        </p:nvSpPr>
        <p:spPr>
          <a:xfrm>
            <a:off x="5468422" y="5771793"/>
            <a:ext cx="3762137" cy="900470"/>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DAD8E9"/>
                </a:solidFill>
                <a:latin typeface="Mukta Light" pitchFamily="34" charset="0"/>
                <a:ea typeface="Mukta Light" pitchFamily="34" charset="-122"/>
                <a:cs typeface="Mukta Light" pitchFamily="34" charset="-120"/>
              </a:rPr>
              <a:t>Energy Efficiency:</a:t>
            </a:r>
            <a:r>
              <a:rPr lang="en-US" sz="1450" dirty="0">
                <a:solidFill>
                  <a:srgbClr val="DAD8E9"/>
                </a:solidFill>
                <a:latin typeface="Mukta Light" pitchFamily="34" charset="0"/>
                <a:ea typeface="Mukta Light" pitchFamily="34" charset="-122"/>
                <a:cs typeface="Mukta Light" pitchFamily="34" charset="-120"/>
              </a:rPr>
              <a:t> They consume less power, crucial for sustainable AI operations and edge devices.</a:t>
            </a:r>
            <a:endParaRPr lang="en-US" sz="1450" dirty="0"/>
          </a:p>
        </p:txBody>
      </p:sp>
      <p:sp>
        <p:nvSpPr>
          <p:cNvPr id="17" name="Shape 15"/>
          <p:cNvSpPr/>
          <p:nvPr/>
        </p:nvSpPr>
        <p:spPr>
          <a:xfrm>
            <a:off x="9628465" y="2244209"/>
            <a:ext cx="4251484" cy="4991695"/>
          </a:xfrm>
          <a:prstGeom prst="roundRect">
            <a:avLst>
              <a:gd name="adj" fmla="val 2581"/>
            </a:avLst>
          </a:prstGeom>
          <a:solidFill>
            <a:srgbClr val="0B0C23">
              <a:alpha val="95000"/>
            </a:srgbClr>
          </a:solidFill>
          <a:ln w="22860">
            <a:solidFill>
              <a:srgbClr val="6D4562"/>
            </a:solidFill>
            <a:prstDash val="solid"/>
          </a:ln>
        </p:spPr>
        <p:txBody>
          <a:bodyPr/>
          <a:lstStyle/>
          <a:p>
            <a:endParaRPr lang="en-IN"/>
          </a:p>
        </p:txBody>
      </p:sp>
      <p:sp>
        <p:nvSpPr>
          <p:cNvPr id="18" name="Shape 16"/>
          <p:cNvSpPr/>
          <p:nvPr/>
        </p:nvSpPr>
        <p:spPr>
          <a:xfrm>
            <a:off x="9605605" y="2244209"/>
            <a:ext cx="91440" cy="4991695"/>
          </a:xfrm>
          <a:prstGeom prst="roundRect">
            <a:avLst>
              <a:gd name="adj" fmla="val 86179"/>
            </a:avLst>
          </a:prstGeom>
          <a:solidFill>
            <a:srgbClr val="A95B95"/>
          </a:solidFill>
          <a:ln/>
        </p:spPr>
        <p:txBody>
          <a:bodyPr/>
          <a:lstStyle/>
          <a:p>
            <a:endParaRPr lang="en-IN"/>
          </a:p>
        </p:txBody>
      </p:sp>
      <p:sp>
        <p:nvSpPr>
          <p:cNvPr id="19" name="Text 17"/>
          <p:cNvSpPr/>
          <p:nvPr/>
        </p:nvSpPr>
        <p:spPr>
          <a:xfrm>
            <a:off x="9907429" y="2454593"/>
            <a:ext cx="3762137" cy="625316"/>
          </a:xfrm>
          <a:prstGeom prst="rect">
            <a:avLst/>
          </a:prstGeom>
          <a:noFill/>
          <a:ln/>
        </p:spPr>
        <p:txBody>
          <a:bodyPr wrap="square" lIns="0" tIns="0" rIns="0" bIns="0" rtlCol="0" anchor="t"/>
          <a:lstStyle/>
          <a:p>
            <a:pPr marL="0" indent="0" algn="l">
              <a:lnSpc>
                <a:spcPts val="2450"/>
              </a:lnSpc>
              <a:buNone/>
            </a:pPr>
            <a:r>
              <a:rPr lang="en-US" sz="1950" dirty="0">
                <a:solidFill>
                  <a:srgbClr val="DAD8E9"/>
                </a:solidFill>
                <a:latin typeface="Prompt Medium" pitchFamily="34" charset="0"/>
                <a:ea typeface="Prompt Medium" pitchFamily="34" charset="-122"/>
                <a:cs typeface="Prompt Medium" pitchFamily="34" charset="-120"/>
              </a:rPr>
              <a:t>Ubiquitous Intelligence: Edge AI</a:t>
            </a:r>
            <a:endParaRPr lang="en-US" sz="1950" dirty="0"/>
          </a:p>
        </p:txBody>
      </p:sp>
      <p:sp>
        <p:nvSpPr>
          <p:cNvPr id="20" name="Text 18"/>
          <p:cNvSpPr/>
          <p:nvPr/>
        </p:nvSpPr>
        <p:spPr>
          <a:xfrm>
            <a:off x="9907429" y="3192423"/>
            <a:ext cx="3762137" cy="1500783"/>
          </a:xfrm>
          <a:prstGeom prst="rect">
            <a:avLst/>
          </a:prstGeom>
          <a:noFill/>
          <a:ln/>
        </p:spPr>
        <p:txBody>
          <a:bodyPr wrap="square" lIns="0" tIns="0" rIns="0" bIns="0" rtlCol="0" anchor="t"/>
          <a:lstStyle/>
          <a:p>
            <a:pPr marL="0" indent="0" algn="l">
              <a:lnSpc>
                <a:spcPts val="2350"/>
              </a:lnSpc>
              <a:buNone/>
            </a:pPr>
            <a:r>
              <a:rPr lang="en-US" sz="1450" dirty="0">
                <a:solidFill>
                  <a:srgbClr val="DAD8E9"/>
                </a:solidFill>
                <a:latin typeface="Mukta Light" pitchFamily="34" charset="0"/>
                <a:ea typeface="Mukta Light" pitchFamily="34" charset="-122"/>
                <a:cs typeface="Mukta Light" pitchFamily="34" charset="-120"/>
              </a:rPr>
              <a:t>Edge AI, processing data closer to its source, is gaining traction, necessitating specialized silicon. These chips enable real-time inference on </a:t>
            </a:r>
            <a:r>
              <a:rPr lang="en-US" sz="1450" dirty="0">
                <a:solidFill>
                  <a:srgbClr val="A95B95"/>
                </a:solidFill>
                <a:latin typeface="Mukta Light" pitchFamily="34" charset="0"/>
                <a:ea typeface="Mukta Light" pitchFamily="34" charset="-122"/>
                <a:cs typeface="Mukta Light" pitchFamily="34" charset="-120"/>
              </a:rPr>
              <a:t>small devices</a:t>
            </a:r>
            <a:r>
              <a:rPr lang="en-US" sz="1450" dirty="0">
                <a:solidFill>
                  <a:srgbClr val="DAD8E9"/>
                </a:solidFill>
                <a:latin typeface="Mukta Light" pitchFamily="34" charset="0"/>
                <a:ea typeface="Mukta Light" pitchFamily="34" charset="-122"/>
                <a:cs typeface="Mukta Light" pitchFamily="34" charset="-120"/>
              </a:rPr>
              <a:t>, from smart sensors to autonomous vehicles.</a:t>
            </a:r>
            <a:endParaRPr lang="en-US" sz="1450" dirty="0"/>
          </a:p>
        </p:txBody>
      </p:sp>
      <p:sp>
        <p:nvSpPr>
          <p:cNvPr id="21" name="Text 19"/>
          <p:cNvSpPr/>
          <p:nvPr/>
        </p:nvSpPr>
        <p:spPr>
          <a:xfrm>
            <a:off x="9907429" y="4805720"/>
            <a:ext cx="3762137" cy="600313"/>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DAD8E9"/>
                </a:solidFill>
                <a:latin typeface="Mukta Light" pitchFamily="34" charset="0"/>
                <a:ea typeface="Mukta Light" pitchFamily="34" charset="-122"/>
                <a:cs typeface="Mukta Light" pitchFamily="34" charset="-120"/>
              </a:rPr>
              <a:t>Low Latency:</a:t>
            </a:r>
            <a:r>
              <a:rPr lang="en-US" sz="1450" dirty="0">
                <a:solidFill>
                  <a:srgbClr val="DAD8E9"/>
                </a:solidFill>
                <a:latin typeface="Mukta Light" pitchFamily="34" charset="0"/>
                <a:ea typeface="Mukta Light" pitchFamily="34" charset="-122"/>
                <a:cs typeface="Mukta Light" pitchFamily="34" charset="-120"/>
              </a:rPr>
              <a:t> Critical for applications requiring immediate responses.</a:t>
            </a:r>
            <a:endParaRPr lang="en-US" sz="1450" dirty="0"/>
          </a:p>
        </p:txBody>
      </p:sp>
      <p:sp>
        <p:nvSpPr>
          <p:cNvPr id="22" name="Text 20"/>
          <p:cNvSpPr/>
          <p:nvPr/>
        </p:nvSpPr>
        <p:spPr>
          <a:xfrm>
            <a:off x="9907429" y="5471636"/>
            <a:ext cx="3762137" cy="900470"/>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DAD8E9"/>
                </a:solidFill>
                <a:latin typeface="Mukta Light" pitchFamily="34" charset="0"/>
                <a:ea typeface="Mukta Light" pitchFamily="34" charset="-122"/>
                <a:cs typeface="Mukta Light" pitchFamily="34" charset="-120"/>
              </a:rPr>
              <a:t>Enhanced Privacy:</a:t>
            </a:r>
            <a:r>
              <a:rPr lang="en-US" sz="1450" dirty="0">
                <a:solidFill>
                  <a:srgbClr val="DAD8E9"/>
                </a:solidFill>
                <a:latin typeface="Mukta Light" pitchFamily="34" charset="0"/>
                <a:ea typeface="Mukta Light" pitchFamily="34" charset="-122"/>
                <a:cs typeface="Mukta Light" pitchFamily="34" charset="-120"/>
              </a:rPr>
              <a:t> Data processing happens locally, reducing the need to send sensitive information to the cloud.</a:t>
            </a:r>
            <a:endParaRPr lang="en-US" sz="1450" dirty="0"/>
          </a:p>
        </p:txBody>
      </p:sp>
      <p:pic>
        <p:nvPicPr>
          <p:cNvPr id="23" name="Picture 22">
            <a:extLst>
              <a:ext uri="{FF2B5EF4-FFF2-40B4-BE49-F238E27FC236}">
                <a16:creationId xmlns:a16="http://schemas.microsoft.com/office/drawing/2014/main" id="{88D230B4-352E-0B7F-64EB-B4C9F58D0B3B}"/>
              </a:ext>
            </a:extLst>
          </p:cNvPr>
          <p:cNvPicPr>
            <a:picLocks noChangeAspect="1"/>
          </p:cNvPicPr>
          <p:nvPr/>
        </p:nvPicPr>
        <p:blipFill>
          <a:blip r:embed="rId3"/>
          <a:stretch>
            <a:fillRect/>
          </a:stretch>
        </p:blipFill>
        <p:spPr>
          <a:xfrm>
            <a:off x="12315502" y="7671352"/>
            <a:ext cx="2314898" cy="4667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10433" y="419695"/>
            <a:ext cx="1695688" cy="211931"/>
          </a:xfrm>
          <a:prstGeom prst="rect">
            <a:avLst/>
          </a:prstGeom>
          <a:noFill/>
          <a:ln/>
        </p:spPr>
        <p:txBody>
          <a:bodyPr wrap="none" lIns="0" tIns="0" rIns="0" bIns="0" rtlCol="0" anchor="t"/>
          <a:lstStyle/>
          <a:p>
            <a:pPr marL="0" indent="0" algn="l">
              <a:lnSpc>
                <a:spcPts val="1650"/>
              </a:lnSpc>
              <a:buNone/>
            </a:pPr>
            <a:r>
              <a:rPr lang="en-US" sz="1300" dirty="0">
                <a:solidFill>
                  <a:srgbClr val="C6BFEE"/>
                </a:solidFill>
                <a:latin typeface="Prompt Medium" pitchFamily="34" charset="0"/>
                <a:ea typeface="Prompt Medium" pitchFamily="34" charset="-122"/>
                <a:cs typeface="Prompt Medium" pitchFamily="34" charset="-120"/>
              </a:rPr>
              <a:t>Chapter 5</a:t>
            </a:r>
            <a:endParaRPr lang="en-US" sz="1300" dirty="0"/>
          </a:p>
        </p:txBody>
      </p:sp>
      <p:sp>
        <p:nvSpPr>
          <p:cNvPr id="3" name="Text 1"/>
          <p:cNvSpPr/>
          <p:nvPr/>
        </p:nvSpPr>
        <p:spPr>
          <a:xfrm>
            <a:off x="610433" y="784146"/>
            <a:ext cx="10757416" cy="423982"/>
          </a:xfrm>
          <a:prstGeom prst="rect">
            <a:avLst/>
          </a:prstGeom>
          <a:noFill/>
          <a:ln/>
        </p:spPr>
        <p:txBody>
          <a:bodyPr wrap="none" lIns="0" tIns="0" rIns="0" bIns="0" rtlCol="0" anchor="t"/>
          <a:lstStyle/>
          <a:p>
            <a:pPr marL="0" indent="0" algn="l">
              <a:lnSpc>
                <a:spcPts val="3300"/>
              </a:lnSpc>
              <a:buNone/>
            </a:pPr>
            <a:r>
              <a:rPr lang="en-US" sz="2650" dirty="0">
                <a:solidFill>
                  <a:srgbClr val="C6BFEE"/>
                </a:solidFill>
                <a:latin typeface="Prompt Medium" pitchFamily="34" charset="0"/>
                <a:ea typeface="Prompt Medium" pitchFamily="34" charset="-122"/>
                <a:cs typeface="Prompt Medium" pitchFamily="34" charset="-120"/>
              </a:rPr>
              <a:t>Cloud Migrations &amp; AI Workloads: Hyperscalers Lead the Charge</a:t>
            </a:r>
            <a:endParaRPr lang="en-US" sz="2650" dirty="0"/>
          </a:p>
        </p:txBody>
      </p:sp>
      <p:sp>
        <p:nvSpPr>
          <p:cNvPr id="4" name="Text 2"/>
          <p:cNvSpPr/>
          <p:nvPr/>
        </p:nvSpPr>
        <p:spPr>
          <a:xfrm>
            <a:off x="610433" y="1574244"/>
            <a:ext cx="7896820" cy="976789"/>
          </a:xfrm>
          <a:prstGeom prst="rect">
            <a:avLst/>
          </a:prstGeom>
          <a:noFill/>
          <a:ln/>
        </p:spPr>
        <p:txBody>
          <a:bodyPr wrap="square" lIns="0" tIns="0" rIns="0" bIns="0" rtlCol="0" anchor="t"/>
          <a:lstStyle/>
          <a:p>
            <a:pPr marL="0" indent="0" algn="l">
              <a:lnSpc>
                <a:spcPts val="1900"/>
              </a:lnSpc>
              <a:buNone/>
            </a:pPr>
            <a:r>
              <a:rPr lang="en-US" sz="1200" dirty="0">
                <a:solidFill>
                  <a:srgbClr val="DAD8E9"/>
                </a:solidFill>
                <a:latin typeface="Mukta Light" pitchFamily="34" charset="0"/>
                <a:ea typeface="Mukta Light" pitchFamily="34" charset="-122"/>
                <a:cs typeface="Mukta Light" pitchFamily="34" charset="-120"/>
              </a:rPr>
              <a:t>Major cloud providers, often referred to as hyperscalers, are at the forefront of capitalizing on the explosive demand for AI. They are strategically migrating vast enterprise workloads to their </a:t>
            </a:r>
            <a:r>
              <a:rPr lang="en-US" sz="1200" dirty="0">
                <a:solidFill>
                  <a:srgbClr val="A95B95"/>
                </a:solidFill>
                <a:latin typeface="Mukta Light" pitchFamily="34" charset="0"/>
                <a:ea typeface="Mukta Light" pitchFamily="34" charset="-122"/>
                <a:cs typeface="Mukta Light" pitchFamily="34" charset="-120"/>
              </a:rPr>
              <a:t>AI-optimized cloud infrastructures</a:t>
            </a:r>
            <a:r>
              <a:rPr lang="en-US" sz="1200" dirty="0">
                <a:solidFill>
                  <a:srgbClr val="DAD8E9"/>
                </a:solidFill>
                <a:latin typeface="Mukta Light" pitchFamily="34" charset="0"/>
                <a:ea typeface="Mukta Light" pitchFamily="34" charset="-122"/>
                <a:cs typeface="Mukta Light" pitchFamily="34" charset="-120"/>
              </a:rPr>
              <a:t>, offering unparalleled scalability and computational power. This transition is not just about storage; it's about providing integrated environments where AI can thrive.</a:t>
            </a:r>
            <a:endParaRPr lang="en-US" sz="1200" dirty="0"/>
          </a:p>
        </p:txBody>
      </p:sp>
      <p:sp>
        <p:nvSpPr>
          <p:cNvPr id="5" name="Text 3"/>
          <p:cNvSpPr/>
          <p:nvPr/>
        </p:nvSpPr>
        <p:spPr>
          <a:xfrm>
            <a:off x="610433" y="2688312"/>
            <a:ext cx="7896820" cy="1465183"/>
          </a:xfrm>
          <a:prstGeom prst="rect">
            <a:avLst/>
          </a:prstGeom>
          <a:noFill/>
          <a:ln/>
        </p:spPr>
        <p:txBody>
          <a:bodyPr wrap="square" lIns="0" tIns="0" rIns="0" bIns="0" rtlCol="0" anchor="t"/>
          <a:lstStyle/>
          <a:p>
            <a:pPr marL="0" indent="0" algn="l">
              <a:lnSpc>
                <a:spcPts val="1900"/>
              </a:lnSpc>
              <a:buNone/>
            </a:pPr>
            <a:r>
              <a:rPr lang="en-US" sz="1200" dirty="0">
                <a:solidFill>
                  <a:srgbClr val="DAD8E9"/>
                </a:solidFill>
                <a:latin typeface="Mukta Light" pitchFamily="34" charset="0"/>
                <a:ea typeface="Mukta Light" pitchFamily="34" charset="-122"/>
                <a:cs typeface="Mukta Light" pitchFamily="34" charset="-120"/>
              </a:rPr>
              <a:t>These cloud AI platforms go beyond mere compute resources. They offer a comprehensive ecosystem that integrates frontier models (the latest and most advanced AI models), robust data pipelines, and development tools. This integration simplifies the deployment of scalable AI solutions for businesses of all sizes, significantly lowering the barriers to entry for advanced AI adoption. The result is faster innovation cycles, as companies can leverage cutting-edge AI without the prohibitive upfront costs or the complexities of managing on-premise infrastructure. This democratizes AI, allowing more businesses to harness its transformative power.</a:t>
            </a:r>
            <a:endParaRPr lang="en-US" sz="1200" dirty="0"/>
          </a:p>
        </p:txBody>
      </p:sp>
      <p:pic>
        <p:nvPicPr>
          <p:cNvPr id="6" name="Image 0" descr="preencoded.png"/>
          <p:cNvPicPr>
            <a:picLocks noChangeAspect="1"/>
          </p:cNvPicPr>
          <p:nvPr/>
        </p:nvPicPr>
        <p:blipFill>
          <a:blip r:embed="rId3"/>
          <a:stretch>
            <a:fillRect/>
          </a:stretch>
        </p:blipFill>
        <p:spPr>
          <a:xfrm>
            <a:off x="10009210" y="1574244"/>
            <a:ext cx="3463741" cy="3463741"/>
          </a:xfrm>
          <a:prstGeom prst="rect">
            <a:avLst/>
          </a:prstGeom>
        </p:spPr>
      </p:pic>
      <p:sp>
        <p:nvSpPr>
          <p:cNvPr id="7" name="Text 4"/>
          <p:cNvSpPr/>
          <p:nvPr/>
        </p:nvSpPr>
        <p:spPr>
          <a:xfrm>
            <a:off x="9489996" y="5246858"/>
            <a:ext cx="5140404" cy="244197"/>
          </a:xfrm>
          <a:prstGeom prst="rect">
            <a:avLst/>
          </a:prstGeom>
          <a:noFill/>
          <a:ln/>
        </p:spPr>
        <p:txBody>
          <a:bodyPr wrap="none" lIns="0" tIns="0" rIns="0" bIns="0" rtlCol="0" anchor="t"/>
          <a:lstStyle/>
          <a:p>
            <a:pPr marL="342900" indent="-342900" algn="l">
              <a:lnSpc>
                <a:spcPts val="1900"/>
              </a:lnSpc>
              <a:buSzPct val="100000"/>
              <a:buChar char="•"/>
            </a:pPr>
            <a:r>
              <a:rPr lang="en-US" sz="1200" b="1" dirty="0">
                <a:solidFill>
                  <a:srgbClr val="DAD8E9"/>
                </a:solidFill>
                <a:latin typeface="Mukta Light" pitchFamily="34" charset="0"/>
                <a:ea typeface="Mukta Light" pitchFamily="34" charset="-122"/>
                <a:cs typeface="Mukta Light" pitchFamily="34" charset="-120"/>
              </a:rPr>
              <a:t>Scalability:</a:t>
            </a:r>
            <a:r>
              <a:rPr lang="en-US" sz="1200" dirty="0">
                <a:solidFill>
                  <a:srgbClr val="DAD8E9"/>
                </a:solidFill>
                <a:latin typeface="Mukta Light" pitchFamily="34" charset="0"/>
                <a:ea typeface="Mukta Light" pitchFamily="34" charset="-122"/>
                <a:cs typeface="Mukta Light" pitchFamily="34" charset="-120"/>
              </a:rPr>
              <a:t> On-demand resources for fluctuating AI needs.</a:t>
            </a:r>
            <a:endParaRPr lang="en-US" sz="1200" dirty="0"/>
          </a:p>
        </p:txBody>
      </p:sp>
      <p:sp>
        <p:nvSpPr>
          <p:cNvPr id="8" name="Text 5"/>
          <p:cNvSpPr/>
          <p:nvPr/>
        </p:nvSpPr>
        <p:spPr>
          <a:xfrm>
            <a:off x="9489996" y="5491055"/>
            <a:ext cx="5140404" cy="244197"/>
          </a:xfrm>
          <a:prstGeom prst="rect">
            <a:avLst/>
          </a:prstGeom>
          <a:noFill/>
          <a:ln/>
        </p:spPr>
        <p:txBody>
          <a:bodyPr wrap="none" lIns="0" tIns="0" rIns="0" bIns="0" rtlCol="0" anchor="t"/>
          <a:lstStyle/>
          <a:p>
            <a:pPr marL="342900" indent="-342900" algn="l">
              <a:lnSpc>
                <a:spcPts val="1900"/>
              </a:lnSpc>
              <a:buSzPct val="100000"/>
              <a:buChar char="•"/>
            </a:pPr>
            <a:r>
              <a:rPr lang="en-US" sz="1200" b="1" dirty="0">
                <a:solidFill>
                  <a:srgbClr val="DAD8E9"/>
                </a:solidFill>
                <a:latin typeface="Mukta Light" pitchFamily="34" charset="0"/>
                <a:ea typeface="Mukta Light" pitchFamily="34" charset="-122"/>
                <a:cs typeface="Mukta Light" pitchFamily="34" charset="-120"/>
              </a:rPr>
              <a:t>Accessibility:</a:t>
            </a:r>
            <a:r>
              <a:rPr lang="en-US" sz="1200" dirty="0">
                <a:solidFill>
                  <a:srgbClr val="DAD8E9"/>
                </a:solidFill>
                <a:latin typeface="Mukta Light" pitchFamily="34" charset="0"/>
                <a:ea typeface="Mukta Light" pitchFamily="34" charset="-122"/>
                <a:cs typeface="Mukta Light" pitchFamily="34" charset="-120"/>
              </a:rPr>
              <a:t> Access to advanced models and tools without heavy investment.</a:t>
            </a:r>
            <a:endParaRPr lang="en-US" sz="1200" dirty="0"/>
          </a:p>
        </p:txBody>
      </p:sp>
      <p:sp>
        <p:nvSpPr>
          <p:cNvPr id="9" name="Text 6"/>
          <p:cNvSpPr/>
          <p:nvPr/>
        </p:nvSpPr>
        <p:spPr>
          <a:xfrm>
            <a:off x="9489996" y="5761837"/>
            <a:ext cx="5140404" cy="244197"/>
          </a:xfrm>
          <a:prstGeom prst="rect">
            <a:avLst/>
          </a:prstGeom>
          <a:noFill/>
          <a:ln/>
        </p:spPr>
        <p:txBody>
          <a:bodyPr wrap="none" lIns="0" tIns="0" rIns="0" bIns="0" rtlCol="0" anchor="t"/>
          <a:lstStyle/>
          <a:p>
            <a:pPr marL="342900" indent="-342900" algn="l">
              <a:lnSpc>
                <a:spcPts val="1900"/>
              </a:lnSpc>
              <a:buSzPct val="100000"/>
              <a:buChar char="•"/>
            </a:pPr>
            <a:r>
              <a:rPr lang="en-US" sz="1200" b="1" dirty="0">
                <a:solidFill>
                  <a:srgbClr val="DAD8E9"/>
                </a:solidFill>
                <a:latin typeface="Mukta Light" pitchFamily="34" charset="0"/>
                <a:ea typeface="Mukta Light" pitchFamily="34" charset="-122"/>
                <a:cs typeface="Mukta Light" pitchFamily="34" charset="-120"/>
              </a:rPr>
              <a:t>Integration:</a:t>
            </a:r>
            <a:r>
              <a:rPr lang="en-US" sz="1200" dirty="0">
                <a:solidFill>
                  <a:srgbClr val="DAD8E9"/>
                </a:solidFill>
                <a:latin typeface="Mukta Light" pitchFamily="34" charset="0"/>
                <a:ea typeface="Mukta Light" pitchFamily="34" charset="-122"/>
                <a:cs typeface="Mukta Light" pitchFamily="34" charset="-120"/>
              </a:rPr>
              <a:t> Seamless workflow with existing cloud services.</a:t>
            </a:r>
            <a:endParaRPr lang="en-US" sz="1200" dirty="0"/>
          </a:p>
        </p:txBody>
      </p:sp>
      <p:sp>
        <p:nvSpPr>
          <p:cNvPr id="10" name="Text 7"/>
          <p:cNvSpPr/>
          <p:nvPr/>
        </p:nvSpPr>
        <p:spPr>
          <a:xfrm>
            <a:off x="9489996" y="6032619"/>
            <a:ext cx="5140404" cy="244197"/>
          </a:xfrm>
          <a:prstGeom prst="rect">
            <a:avLst/>
          </a:prstGeom>
          <a:noFill/>
          <a:ln/>
        </p:spPr>
        <p:txBody>
          <a:bodyPr wrap="none" lIns="0" tIns="0" rIns="0" bIns="0" rtlCol="0" anchor="t"/>
          <a:lstStyle/>
          <a:p>
            <a:pPr marL="342900" indent="-342900" algn="l">
              <a:lnSpc>
                <a:spcPts val="1900"/>
              </a:lnSpc>
              <a:buSzPct val="100000"/>
              <a:buChar char="•"/>
            </a:pPr>
            <a:r>
              <a:rPr lang="en-US" sz="1200" b="1" dirty="0">
                <a:solidFill>
                  <a:srgbClr val="DAD8E9"/>
                </a:solidFill>
                <a:latin typeface="Mukta Light" pitchFamily="34" charset="0"/>
                <a:ea typeface="Mukta Light" pitchFamily="34" charset="-122"/>
                <a:cs typeface="Mukta Light" pitchFamily="34" charset="-120"/>
              </a:rPr>
              <a:t>Innovation:</a:t>
            </a:r>
            <a:r>
              <a:rPr lang="en-US" sz="1200" dirty="0">
                <a:solidFill>
                  <a:srgbClr val="DAD8E9"/>
                </a:solidFill>
                <a:latin typeface="Mukta Light" pitchFamily="34" charset="0"/>
                <a:ea typeface="Mukta Light" pitchFamily="34" charset="-122"/>
                <a:cs typeface="Mukta Light" pitchFamily="34" charset="-120"/>
              </a:rPr>
              <a:t> Rapid prototyping and deployment of new AI applications.</a:t>
            </a:r>
            <a:endParaRPr lang="en-US" sz="1200" dirty="0"/>
          </a:p>
        </p:txBody>
      </p:sp>
      <p:pic>
        <p:nvPicPr>
          <p:cNvPr id="11" name="Picture 10">
            <a:extLst>
              <a:ext uri="{FF2B5EF4-FFF2-40B4-BE49-F238E27FC236}">
                <a16:creationId xmlns:a16="http://schemas.microsoft.com/office/drawing/2014/main" id="{080B4CDC-75AB-D514-2802-90F1570454F9}"/>
              </a:ext>
            </a:extLst>
          </p:cNvPr>
          <p:cNvPicPr>
            <a:picLocks noChangeAspect="1"/>
          </p:cNvPicPr>
          <p:nvPr/>
        </p:nvPicPr>
        <p:blipFill>
          <a:blip r:embed="rId4"/>
          <a:stretch>
            <a:fillRect/>
          </a:stretch>
        </p:blipFill>
        <p:spPr>
          <a:xfrm>
            <a:off x="12315502" y="7671352"/>
            <a:ext cx="2314898" cy="4667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81063" y="712351"/>
            <a:ext cx="2447687" cy="305991"/>
          </a:xfrm>
          <a:prstGeom prst="rect">
            <a:avLst/>
          </a:prstGeom>
          <a:noFill/>
          <a:ln/>
        </p:spPr>
        <p:txBody>
          <a:bodyPr wrap="none" lIns="0" tIns="0" rIns="0" bIns="0" rtlCol="0" anchor="t"/>
          <a:lstStyle/>
          <a:p>
            <a:pPr marL="0" indent="0" algn="l">
              <a:lnSpc>
                <a:spcPts val="2400"/>
              </a:lnSpc>
              <a:buNone/>
            </a:pPr>
            <a:r>
              <a:rPr lang="en-US" sz="1900" dirty="0">
                <a:solidFill>
                  <a:srgbClr val="C6BFEE"/>
                </a:solidFill>
                <a:latin typeface="Prompt Medium" pitchFamily="34" charset="0"/>
                <a:ea typeface="Prompt Medium" pitchFamily="34" charset="-122"/>
                <a:cs typeface="Prompt Medium" pitchFamily="34" charset="-120"/>
              </a:rPr>
              <a:t>Chapter 6</a:t>
            </a:r>
            <a:endParaRPr lang="en-US" sz="1900" dirty="0"/>
          </a:p>
        </p:txBody>
      </p:sp>
      <p:sp>
        <p:nvSpPr>
          <p:cNvPr id="3" name="Text 1"/>
          <p:cNvSpPr/>
          <p:nvPr/>
        </p:nvSpPr>
        <p:spPr>
          <a:xfrm>
            <a:off x="881063" y="1238607"/>
            <a:ext cx="12868275" cy="1223963"/>
          </a:xfrm>
          <a:prstGeom prst="rect">
            <a:avLst/>
          </a:prstGeom>
          <a:noFill/>
          <a:ln/>
        </p:spPr>
        <p:txBody>
          <a:bodyPr wrap="square" lIns="0" tIns="0" rIns="0" bIns="0" rtlCol="0" anchor="t"/>
          <a:lstStyle/>
          <a:p>
            <a:pPr marL="0" indent="0" algn="l">
              <a:lnSpc>
                <a:spcPts val="4800"/>
              </a:lnSpc>
              <a:buNone/>
            </a:pPr>
            <a:r>
              <a:rPr lang="en-US" sz="3850" dirty="0">
                <a:solidFill>
                  <a:srgbClr val="C6BFEE"/>
                </a:solidFill>
                <a:latin typeface="Prompt Medium" pitchFamily="34" charset="0"/>
                <a:ea typeface="Prompt Medium" pitchFamily="34" charset="-122"/>
                <a:cs typeface="Prompt Medium" pitchFamily="34" charset="-120"/>
              </a:rPr>
              <a:t>Explainable and Ethical AI: Building Trust in AI Systems</a:t>
            </a:r>
            <a:endParaRPr lang="en-US" sz="3850" dirty="0"/>
          </a:p>
        </p:txBody>
      </p:sp>
      <p:sp>
        <p:nvSpPr>
          <p:cNvPr id="4" name="Shape 2"/>
          <p:cNvSpPr/>
          <p:nvPr/>
        </p:nvSpPr>
        <p:spPr>
          <a:xfrm>
            <a:off x="881063" y="2792968"/>
            <a:ext cx="4142542" cy="4724162"/>
          </a:xfrm>
          <a:prstGeom prst="roundRect">
            <a:avLst>
              <a:gd name="adj" fmla="val 2233"/>
            </a:avLst>
          </a:prstGeom>
          <a:solidFill>
            <a:srgbClr val="542C49"/>
          </a:solidFill>
          <a:ln w="7620">
            <a:solidFill>
              <a:srgbClr val="6D4562"/>
            </a:solidFill>
            <a:prstDash val="solid"/>
          </a:ln>
        </p:spPr>
        <p:txBody>
          <a:bodyPr/>
          <a:lstStyle/>
          <a:p>
            <a:endParaRPr lang="en-IN"/>
          </a:p>
        </p:txBody>
      </p:sp>
      <p:sp>
        <p:nvSpPr>
          <p:cNvPr id="5" name="Text 3"/>
          <p:cNvSpPr/>
          <p:nvPr/>
        </p:nvSpPr>
        <p:spPr>
          <a:xfrm>
            <a:off x="1108948" y="3020854"/>
            <a:ext cx="3686770" cy="611981"/>
          </a:xfrm>
          <a:prstGeom prst="rect">
            <a:avLst/>
          </a:prstGeom>
          <a:noFill/>
          <a:ln/>
        </p:spPr>
        <p:txBody>
          <a:bodyPr wrap="square" lIns="0" tIns="0" rIns="0" bIns="0" rtlCol="0" anchor="t"/>
          <a:lstStyle/>
          <a:p>
            <a:pPr marL="0" indent="0" algn="l">
              <a:lnSpc>
                <a:spcPts val="2400"/>
              </a:lnSpc>
              <a:buNone/>
            </a:pPr>
            <a:r>
              <a:rPr lang="en-US" sz="1900" dirty="0">
                <a:solidFill>
                  <a:srgbClr val="DAD8E9"/>
                </a:solidFill>
                <a:latin typeface="Prompt Medium" pitchFamily="34" charset="0"/>
                <a:ea typeface="Prompt Medium" pitchFamily="34" charset="-122"/>
                <a:cs typeface="Prompt Medium" pitchFamily="34" charset="-120"/>
              </a:rPr>
              <a:t>The Imperative of Transparency</a:t>
            </a:r>
            <a:endParaRPr lang="en-US" sz="1900" dirty="0"/>
          </a:p>
        </p:txBody>
      </p:sp>
      <p:sp>
        <p:nvSpPr>
          <p:cNvPr id="6" name="Text 4"/>
          <p:cNvSpPr/>
          <p:nvPr/>
        </p:nvSpPr>
        <p:spPr>
          <a:xfrm>
            <a:off x="1108948" y="3764994"/>
            <a:ext cx="3686770" cy="3171825"/>
          </a:xfrm>
          <a:prstGeom prst="rect">
            <a:avLst/>
          </a:prstGeom>
          <a:noFill/>
          <a:ln/>
        </p:spPr>
        <p:txBody>
          <a:bodyPr wrap="square" lIns="0" tIns="0" rIns="0" bIns="0" rtlCol="0" anchor="t"/>
          <a:lstStyle/>
          <a:p>
            <a:pPr marL="0" indent="0" algn="l">
              <a:lnSpc>
                <a:spcPts val="2750"/>
              </a:lnSpc>
              <a:buNone/>
            </a:pPr>
            <a:r>
              <a:rPr lang="en-US" sz="1700" dirty="0">
                <a:solidFill>
                  <a:srgbClr val="DAD8E9"/>
                </a:solidFill>
                <a:latin typeface="Mukta Light" pitchFamily="34" charset="0"/>
                <a:ea typeface="Mukta Light" pitchFamily="34" charset="-122"/>
                <a:cs typeface="Mukta Light" pitchFamily="34" charset="-120"/>
              </a:rPr>
              <a:t>As AI increasingly influences high-stakes decisions—from loan approvals to medical diagnoses—transparency and explainability have become critical. Organizations, as noted by Cloudwave Inc. in 2025, must be able to </a:t>
            </a:r>
            <a:r>
              <a:rPr lang="en-US" sz="1700" dirty="0">
                <a:solidFill>
                  <a:srgbClr val="A95B95"/>
                </a:solidFill>
                <a:latin typeface="Mukta Light" pitchFamily="34" charset="0"/>
                <a:ea typeface="Mukta Light" pitchFamily="34" charset="-122"/>
                <a:cs typeface="Mukta Light" pitchFamily="34" charset="-120"/>
              </a:rPr>
              <a:t>articulate how AI models arrive at their conclusions</a:t>
            </a:r>
            <a:r>
              <a:rPr lang="en-US" sz="1700" dirty="0">
                <a:solidFill>
                  <a:srgbClr val="DAD8E9"/>
                </a:solidFill>
                <a:latin typeface="Mukta Light" pitchFamily="34" charset="0"/>
                <a:ea typeface="Mukta Light" pitchFamily="34" charset="-122"/>
                <a:cs typeface="Mukta Light" pitchFamily="34" charset="-120"/>
              </a:rPr>
              <a:t>, fostering trust and accountability.</a:t>
            </a:r>
            <a:endParaRPr lang="en-US" sz="1700" dirty="0"/>
          </a:p>
        </p:txBody>
      </p:sp>
      <p:sp>
        <p:nvSpPr>
          <p:cNvPr id="7" name="Shape 5"/>
          <p:cNvSpPr/>
          <p:nvPr/>
        </p:nvSpPr>
        <p:spPr>
          <a:xfrm>
            <a:off x="5243870" y="2792968"/>
            <a:ext cx="4142542" cy="4724162"/>
          </a:xfrm>
          <a:prstGeom prst="roundRect">
            <a:avLst>
              <a:gd name="adj" fmla="val 2233"/>
            </a:avLst>
          </a:prstGeom>
          <a:solidFill>
            <a:srgbClr val="542C49"/>
          </a:solidFill>
          <a:ln w="7620">
            <a:solidFill>
              <a:srgbClr val="6D4562"/>
            </a:solidFill>
            <a:prstDash val="solid"/>
          </a:ln>
        </p:spPr>
        <p:txBody>
          <a:bodyPr/>
          <a:lstStyle/>
          <a:p>
            <a:endParaRPr lang="en-IN"/>
          </a:p>
        </p:txBody>
      </p:sp>
      <p:sp>
        <p:nvSpPr>
          <p:cNvPr id="8" name="Text 6"/>
          <p:cNvSpPr/>
          <p:nvPr/>
        </p:nvSpPr>
        <p:spPr>
          <a:xfrm>
            <a:off x="5471755" y="3020854"/>
            <a:ext cx="3686770" cy="611981"/>
          </a:xfrm>
          <a:prstGeom prst="rect">
            <a:avLst/>
          </a:prstGeom>
          <a:noFill/>
          <a:ln/>
        </p:spPr>
        <p:txBody>
          <a:bodyPr wrap="square" lIns="0" tIns="0" rIns="0" bIns="0" rtlCol="0" anchor="t"/>
          <a:lstStyle/>
          <a:p>
            <a:pPr marL="0" indent="0" algn="l">
              <a:lnSpc>
                <a:spcPts val="2400"/>
              </a:lnSpc>
              <a:buNone/>
            </a:pPr>
            <a:r>
              <a:rPr lang="en-US" sz="1900" dirty="0">
                <a:solidFill>
                  <a:srgbClr val="DAD8E9"/>
                </a:solidFill>
                <a:latin typeface="Prompt Medium" pitchFamily="34" charset="0"/>
                <a:ea typeface="Prompt Medium" pitchFamily="34" charset="-122"/>
                <a:cs typeface="Prompt Medium" pitchFamily="34" charset="-120"/>
              </a:rPr>
              <a:t>Evolving Regulatory Landscape</a:t>
            </a:r>
            <a:endParaRPr lang="en-US" sz="1900" dirty="0"/>
          </a:p>
        </p:txBody>
      </p:sp>
      <p:sp>
        <p:nvSpPr>
          <p:cNvPr id="9" name="Text 7"/>
          <p:cNvSpPr/>
          <p:nvPr/>
        </p:nvSpPr>
        <p:spPr>
          <a:xfrm>
            <a:off x="5471755" y="3764994"/>
            <a:ext cx="3686770" cy="3524250"/>
          </a:xfrm>
          <a:prstGeom prst="rect">
            <a:avLst/>
          </a:prstGeom>
          <a:noFill/>
          <a:ln/>
        </p:spPr>
        <p:txBody>
          <a:bodyPr wrap="square" lIns="0" tIns="0" rIns="0" bIns="0" rtlCol="0" anchor="t"/>
          <a:lstStyle/>
          <a:p>
            <a:pPr marL="0" indent="0" algn="l">
              <a:lnSpc>
                <a:spcPts val="2750"/>
              </a:lnSpc>
              <a:buNone/>
            </a:pPr>
            <a:r>
              <a:rPr lang="en-US" sz="1700" dirty="0">
                <a:solidFill>
                  <a:srgbClr val="DAD8E9"/>
                </a:solidFill>
                <a:latin typeface="Mukta Light" pitchFamily="34" charset="0"/>
                <a:ea typeface="Mukta Light" pitchFamily="34" charset="-122"/>
                <a:cs typeface="Mukta Light" pitchFamily="34" charset="-120"/>
              </a:rPr>
              <a:t>Globally, governments and regulatory bodies are actively developing frameworks to ensure responsible AI use and protect data privacy. These regulations aim to mitigate risks such as algorithmic bias, misuse of personal data, and the societal impact of widespread AI deployment. Compliance is becoming a non-negotiable aspect of AI adoption.</a:t>
            </a:r>
            <a:endParaRPr lang="en-US" sz="1700" dirty="0"/>
          </a:p>
        </p:txBody>
      </p:sp>
      <p:sp>
        <p:nvSpPr>
          <p:cNvPr id="10" name="Shape 8"/>
          <p:cNvSpPr/>
          <p:nvPr/>
        </p:nvSpPr>
        <p:spPr>
          <a:xfrm>
            <a:off x="9606677" y="2792968"/>
            <a:ext cx="4142542" cy="4724162"/>
          </a:xfrm>
          <a:prstGeom prst="roundRect">
            <a:avLst>
              <a:gd name="adj" fmla="val 2233"/>
            </a:avLst>
          </a:prstGeom>
          <a:solidFill>
            <a:srgbClr val="542C49"/>
          </a:solidFill>
          <a:ln w="7620">
            <a:solidFill>
              <a:srgbClr val="6D4562"/>
            </a:solidFill>
            <a:prstDash val="solid"/>
          </a:ln>
        </p:spPr>
        <p:txBody>
          <a:bodyPr/>
          <a:lstStyle/>
          <a:p>
            <a:endParaRPr lang="en-IN"/>
          </a:p>
        </p:txBody>
      </p:sp>
      <p:sp>
        <p:nvSpPr>
          <p:cNvPr id="11" name="Text 9"/>
          <p:cNvSpPr/>
          <p:nvPr/>
        </p:nvSpPr>
        <p:spPr>
          <a:xfrm>
            <a:off x="9834562" y="3020854"/>
            <a:ext cx="3367683" cy="305991"/>
          </a:xfrm>
          <a:prstGeom prst="rect">
            <a:avLst/>
          </a:prstGeom>
          <a:noFill/>
          <a:ln/>
        </p:spPr>
        <p:txBody>
          <a:bodyPr wrap="none" lIns="0" tIns="0" rIns="0" bIns="0" rtlCol="0" anchor="t"/>
          <a:lstStyle/>
          <a:p>
            <a:pPr marL="0" indent="0" algn="l">
              <a:lnSpc>
                <a:spcPts val="2400"/>
              </a:lnSpc>
              <a:buNone/>
            </a:pPr>
            <a:r>
              <a:rPr lang="en-US" sz="1900" dirty="0">
                <a:solidFill>
                  <a:srgbClr val="DAD8E9"/>
                </a:solidFill>
                <a:latin typeface="Prompt Medium" pitchFamily="34" charset="0"/>
                <a:ea typeface="Prompt Medium" pitchFamily="34" charset="-122"/>
                <a:cs typeface="Prompt Medium" pitchFamily="34" charset="-120"/>
              </a:rPr>
              <a:t>Ethical AI as a Differentiator</a:t>
            </a:r>
            <a:endParaRPr lang="en-US" sz="1900" dirty="0"/>
          </a:p>
        </p:txBody>
      </p:sp>
      <p:sp>
        <p:nvSpPr>
          <p:cNvPr id="12" name="Text 10"/>
          <p:cNvSpPr/>
          <p:nvPr/>
        </p:nvSpPr>
        <p:spPr>
          <a:xfrm>
            <a:off x="9834562" y="3459004"/>
            <a:ext cx="3686770" cy="2819400"/>
          </a:xfrm>
          <a:prstGeom prst="rect">
            <a:avLst/>
          </a:prstGeom>
          <a:noFill/>
          <a:ln/>
        </p:spPr>
        <p:txBody>
          <a:bodyPr wrap="square" lIns="0" tIns="0" rIns="0" bIns="0" rtlCol="0" anchor="t"/>
          <a:lstStyle/>
          <a:p>
            <a:pPr marL="0" indent="0" algn="l">
              <a:lnSpc>
                <a:spcPts val="2750"/>
              </a:lnSpc>
              <a:buNone/>
            </a:pPr>
            <a:r>
              <a:rPr lang="en-US" sz="1700" dirty="0">
                <a:solidFill>
                  <a:srgbClr val="DAD8E9"/>
                </a:solidFill>
                <a:latin typeface="Mukta Light" pitchFamily="34" charset="0"/>
                <a:ea typeface="Mukta Light" pitchFamily="34" charset="-122"/>
                <a:cs typeface="Mukta Light" pitchFamily="34" charset="-120"/>
              </a:rPr>
              <a:t>Beyond compliance, embracing ethical AI development is emerging as a powerful competitive differentiator. Companies that prioritize fairness, accountability, and transparency in their AI systems build stronger brand loyalty and attract top talent committed to positive technological impact.</a:t>
            </a:r>
            <a:endParaRPr lang="en-US" sz="1700" dirty="0"/>
          </a:p>
        </p:txBody>
      </p:sp>
      <p:pic>
        <p:nvPicPr>
          <p:cNvPr id="13" name="Picture 12">
            <a:extLst>
              <a:ext uri="{FF2B5EF4-FFF2-40B4-BE49-F238E27FC236}">
                <a16:creationId xmlns:a16="http://schemas.microsoft.com/office/drawing/2014/main" id="{EA4B3E49-BE27-0187-414C-002025B46584}"/>
              </a:ext>
            </a:extLst>
          </p:cNvPr>
          <p:cNvPicPr>
            <a:picLocks noChangeAspect="1"/>
          </p:cNvPicPr>
          <p:nvPr/>
        </p:nvPicPr>
        <p:blipFill>
          <a:blip r:embed="rId3"/>
          <a:stretch>
            <a:fillRect/>
          </a:stretch>
        </p:blipFill>
        <p:spPr>
          <a:xfrm>
            <a:off x="12315502" y="7671352"/>
            <a:ext cx="2314898" cy="4667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75442" y="464344"/>
            <a:ext cx="1876306" cy="234553"/>
          </a:xfrm>
          <a:prstGeom prst="rect">
            <a:avLst/>
          </a:prstGeom>
          <a:noFill/>
          <a:ln/>
        </p:spPr>
        <p:txBody>
          <a:bodyPr wrap="none" lIns="0" tIns="0" rIns="0" bIns="0" rtlCol="0" anchor="t"/>
          <a:lstStyle/>
          <a:p>
            <a:pPr marL="0" indent="0" algn="l">
              <a:lnSpc>
                <a:spcPts val="1800"/>
              </a:lnSpc>
              <a:buNone/>
            </a:pPr>
            <a:r>
              <a:rPr lang="en-US" sz="1450" dirty="0">
                <a:solidFill>
                  <a:srgbClr val="C6BFEE"/>
                </a:solidFill>
                <a:latin typeface="Prompt Medium" pitchFamily="34" charset="0"/>
                <a:ea typeface="Prompt Medium" pitchFamily="34" charset="-122"/>
                <a:cs typeface="Prompt Medium" pitchFamily="34" charset="-120"/>
              </a:rPr>
              <a:t>Chapter 7</a:t>
            </a:r>
            <a:endParaRPr lang="en-US" sz="1450" dirty="0"/>
          </a:p>
        </p:txBody>
      </p:sp>
      <p:sp>
        <p:nvSpPr>
          <p:cNvPr id="3" name="Text 1"/>
          <p:cNvSpPr/>
          <p:nvPr/>
        </p:nvSpPr>
        <p:spPr>
          <a:xfrm>
            <a:off x="675442" y="867727"/>
            <a:ext cx="7522131" cy="469106"/>
          </a:xfrm>
          <a:prstGeom prst="rect">
            <a:avLst/>
          </a:prstGeom>
          <a:noFill/>
          <a:ln/>
        </p:spPr>
        <p:txBody>
          <a:bodyPr wrap="none" lIns="0" tIns="0" rIns="0" bIns="0" rtlCol="0" anchor="t"/>
          <a:lstStyle/>
          <a:p>
            <a:pPr marL="0" indent="0" algn="l">
              <a:lnSpc>
                <a:spcPts val="3650"/>
              </a:lnSpc>
              <a:buNone/>
            </a:pPr>
            <a:r>
              <a:rPr lang="en-US" sz="2950" dirty="0">
                <a:solidFill>
                  <a:srgbClr val="C6BFEE"/>
                </a:solidFill>
                <a:latin typeface="Prompt Medium" pitchFamily="34" charset="0"/>
                <a:ea typeface="Prompt Medium" pitchFamily="34" charset="-122"/>
                <a:cs typeface="Prompt Medium" pitchFamily="34" charset="-120"/>
              </a:rPr>
              <a:t>AI in Cybersecurity and Business Growth</a:t>
            </a:r>
            <a:endParaRPr lang="en-US" sz="2950" dirty="0"/>
          </a:p>
        </p:txBody>
      </p:sp>
      <p:pic>
        <p:nvPicPr>
          <p:cNvPr id="4" name="Image 0" descr="preencoded.png"/>
          <p:cNvPicPr>
            <a:picLocks noChangeAspect="1"/>
          </p:cNvPicPr>
          <p:nvPr/>
        </p:nvPicPr>
        <p:blipFill>
          <a:blip r:embed="rId3"/>
          <a:stretch>
            <a:fillRect/>
          </a:stretch>
        </p:blipFill>
        <p:spPr>
          <a:xfrm>
            <a:off x="675442" y="1779984"/>
            <a:ext cx="6433780" cy="6433780"/>
          </a:xfrm>
          <a:prstGeom prst="rect">
            <a:avLst/>
          </a:prstGeom>
        </p:spPr>
      </p:pic>
      <p:sp>
        <p:nvSpPr>
          <p:cNvPr id="5" name="Text 2"/>
          <p:cNvSpPr/>
          <p:nvPr/>
        </p:nvSpPr>
        <p:spPr>
          <a:xfrm>
            <a:off x="7528798" y="1758910"/>
            <a:ext cx="2798445" cy="281345"/>
          </a:xfrm>
          <a:prstGeom prst="rect">
            <a:avLst/>
          </a:prstGeom>
          <a:noFill/>
          <a:ln/>
        </p:spPr>
        <p:txBody>
          <a:bodyPr wrap="none" lIns="0" tIns="0" rIns="0" bIns="0" rtlCol="0" anchor="t"/>
          <a:lstStyle/>
          <a:p>
            <a:pPr marL="0" indent="0" algn="l">
              <a:lnSpc>
                <a:spcPts val="2200"/>
              </a:lnSpc>
              <a:buNone/>
            </a:pPr>
            <a:r>
              <a:rPr lang="en-US" sz="1750" dirty="0">
                <a:solidFill>
                  <a:srgbClr val="C6BFEE"/>
                </a:solidFill>
                <a:latin typeface="Prompt Medium" pitchFamily="34" charset="0"/>
                <a:ea typeface="Prompt Medium" pitchFamily="34" charset="-122"/>
                <a:cs typeface="Prompt Medium" pitchFamily="34" charset="-120"/>
              </a:rPr>
              <a:t>AI Fortifies Cybersecurity</a:t>
            </a:r>
            <a:endParaRPr lang="en-US" sz="1750" dirty="0"/>
          </a:p>
        </p:txBody>
      </p:sp>
      <p:sp>
        <p:nvSpPr>
          <p:cNvPr id="6" name="Text 3"/>
          <p:cNvSpPr/>
          <p:nvPr/>
        </p:nvSpPr>
        <p:spPr>
          <a:xfrm>
            <a:off x="7528798" y="2209086"/>
            <a:ext cx="6433780" cy="1620203"/>
          </a:xfrm>
          <a:prstGeom prst="rect">
            <a:avLst/>
          </a:prstGeom>
          <a:noFill/>
          <a:ln/>
        </p:spPr>
        <p:txBody>
          <a:bodyPr wrap="square" lIns="0" tIns="0" rIns="0" bIns="0" rtlCol="0" anchor="t"/>
          <a:lstStyle/>
          <a:p>
            <a:pPr marL="0" indent="0" algn="l">
              <a:lnSpc>
                <a:spcPts val="2100"/>
              </a:lnSpc>
              <a:buNone/>
            </a:pPr>
            <a:r>
              <a:rPr lang="en-US" sz="1300" dirty="0">
                <a:solidFill>
                  <a:srgbClr val="DAD8E9"/>
                </a:solidFill>
                <a:latin typeface="Mukta Light" pitchFamily="34" charset="0"/>
                <a:ea typeface="Mukta Light" pitchFamily="34" charset="-122"/>
                <a:cs typeface="Mukta Light" pitchFamily="34" charset="-120"/>
              </a:rPr>
              <a:t>In an era of escalating cyber threats, AI has become an indispensable ally. AI-driven cybersecurity solutions offer the ability to </a:t>
            </a:r>
            <a:r>
              <a:rPr lang="en-US" sz="1300" dirty="0">
                <a:solidFill>
                  <a:srgbClr val="A95B95"/>
                </a:solidFill>
                <a:latin typeface="Mukta Light" pitchFamily="34" charset="0"/>
                <a:ea typeface="Mukta Light" pitchFamily="34" charset="-122"/>
                <a:cs typeface="Mukta Light" pitchFamily="34" charset="-120"/>
              </a:rPr>
              <a:t>detect and respond to attacks in real time</a:t>
            </a:r>
            <a:r>
              <a:rPr lang="en-US" sz="1300" dirty="0">
                <a:solidFill>
                  <a:srgbClr val="DAD8E9"/>
                </a:solidFill>
                <a:latin typeface="Mukta Light" pitchFamily="34" charset="0"/>
                <a:ea typeface="Mukta Light" pitchFamily="34" charset="-122"/>
                <a:cs typeface="Mukta Light" pitchFamily="34" charset="-120"/>
              </a:rPr>
              <a:t>, far exceeding human capabilities. These systems learn from vast datasets of threats, identifying anomalous behavior, zero-day exploits, and sophisticated phishing attempts before they can inflict significant damage. This proactive defense is critical for protecting sensitive data and maintaining operational continuity against increasingly cunning adversaries.</a:t>
            </a:r>
            <a:endParaRPr lang="en-US" sz="1300" dirty="0"/>
          </a:p>
        </p:txBody>
      </p:sp>
      <p:sp>
        <p:nvSpPr>
          <p:cNvPr id="7" name="Text 4"/>
          <p:cNvSpPr/>
          <p:nvPr/>
        </p:nvSpPr>
        <p:spPr>
          <a:xfrm>
            <a:off x="7528798" y="3998119"/>
            <a:ext cx="2753916" cy="281345"/>
          </a:xfrm>
          <a:prstGeom prst="rect">
            <a:avLst/>
          </a:prstGeom>
          <a:noFill/>
          <a:ln/>
        </p:spPr>
        <p:txBody>
          <a:bodyPr wrap="none" lIns="0" tIns="0" rIns="0" bIns="0" rtlCol="0" anchor="t"/>
          <a:lstStyle/>
          <a:p>
            <a:pPr marL="0" indent="0" algn="l">
              <a:lnSpc>
                <a:spcPts val="2200"/>
              </a:lnSpc>
              <a:buNone/>
            </a:pPr>
            <a:r>
              <a:rPr lang="en-US" sz="1750" dirty="0">
                <a:solidFill>
                  <a:srgbClr val="C6BFEE"/>
                </a:solidFill>
                <a:latin typeface="Prompt Medium" pitchFamily="34" charset="0"/>
                <a:ea typeface="Prompt Medium" pitchFamily="34" charset="-122"/>
                <a:cs typeface="Prompt Medium" pitchFamily="34" charset="-120"/>
              </a:rPr>
              <a:t>AI Fuels Business Growth</a:t>
            </a:r>
            <a:endParaRPr lang="en-US" sz="1750" dirty="0"/>
          </a:p>
        </p:txBody>
      </p:sp>
      <p:sp>
        <p:nvSpPr>
          <p:cNvPr id="8" name="Text 5"/>
          <p:cNvSpPr/>
          <p:nvPr/>
        </p:nvSpPr>
        <p:spPr>
          <a:xfrm>
            <a:off x="7528798" y="4448294"/>
            <a:ext cx="6433780" cy="1890236"/>
          </a:xfrm>
          <a:prstGeom prst="rect">
            <a:avLst/>
          </a:prstGeom>
          <a:noFill/>
          <a:ln/>
        </p:spPr>
        <p:txBody>
          <a:bodyPr wrap="square" lIns="0" tIns="0" rIns="0" bIns="0" rtlCol="0" anchor="t"/>
          <a:lstStyle/>
          <a:p>
            <a:pPr marL="0" indent="0" algn="l">
              <a:lnSpc>
                <a:spcPts val="2100"/>
              </a:lnSpc>
              <a:buNone/>
            </a:pPr>
            <a:r>
              <a:rPr lang="en-US" sz="1300" dirty="0">
                <a:solidFill>
                  <a:srgbClr val="DAD8E9"/>
                </a:solidFill>
                <a:latin typeface="Mukta Light" pitchFamily="34" charset="0"/>
                <a:ea typeface="Mukta Light" pitchFamily="34" charset="-122"/>
                <a:cs typeface="Mukta Light" pitchFamily="34" charset="-120"/>
              </a:rPr>
              <a:t>Beyond defense, AI is a powerful engine for business growth. </a:t>
            </a:r>
            <a:r>
              <a:rPr lang="en-US" sz="1300" dirty="0">
                <a:solidFill>
                  <a:srgbClr val="A95B95"/>
                </a:solidFill>
                <a:latin typeface="Mukta Light" pitchFamily="34" charset="0"/>
                <a:ea typeface="Mukta Light" pitchFamily="34" charset="-122"/>
                <a:cs typeface="Mukta Light" pitchFamily="34" charset="-120"/>
              </a:rPr>
              <a:t>AI-powered personalization and recommendation systems</a:t>
            </a:r>
            <a:r>
              <a:rPr lang="en-US" sz="1300" dirty="0">
                <a:solidFill>
                  <a:srgbClr val="DAD8E9"/>
                </a:solidFill>
                <a:latin typeface="Mukta Light" pitchFamily="34" charset="0"/>
                <a:ea typeface="Mukta Light" pitchFamily="34" charset="-122"/>
                <a:cs typeface="Mukta Light" pitchFamily="34" charset="-120"/>
              </a:rPr>
              <a:t> are revolutionizing e-commerce and marketing, driving higher conversion rates and customer satisfaction. By understanding individual preferences and behaviors, AI can tailor product offerings, content, and advertising, leading to increased engagement and a stronger return on investment. Furthermore, the emergence of </a:t>
            </a:r>
            <a:r>
              <a:rPr lang="en-US" sz="1300" dirty="0">
                <a:solidFill>
                  <a:srgbClr val="A95B95"/>
                </a:solidFill>
                <a:latin typeface="Mukta Light" pitchFamily="34" charset="0"/>
                <a:ea typeface="Mukta Light" pitchFamily="34" charset="-122"/>
                <a:cs typeface="Mukta Light" pitchFamily="34" charset="-120"/>
              </a:rPr>
              <a:t>AI-native applications</a:t>
            </a:r>
            <a:r>
              <a:rPr lang="en-US" sz="1300" dirty="0">
                <a:solidFill>
                  <a:srgbClr val="DAD8E9"/>
                </a:solidFill>
                <a:latin typeface="Mukta Light" pitchFamily="34" charset="0"/>
                <a:ea typeface="Mukta Light" pitchFamily="34" charset="-122"/>
                <a:cs typeface="Mukta Light" pitchFamily="34" charset="-120"/>
              </a:rPr>
              <a:t>—software designed from the ground up with AI at its core—is reshaping industries, offering innovative solutions and creating entirely new market opportunities.</a:t>
            </a:r>
            <a:endParaRPr lang="en-US" sz="1300" dirty="0"/>
          </a:p>
        </p:txBody>
      </p:sp>
      <p:pic>
        <p:nvPicPr>
          <p:cNvPr id="9" name="Picture 8">
            <a:extLst>
              <a:ext uri="{FF2B5EF4-FFF2-40B4-BE49-F238E27FC236}">
                <a16:creationId xmlns:a16="http://schemas.microsoft.com/office/drawing/2014/main" id="{58D804D0-C76E-073D-D5ED-DCF9F92D5CDA}"/>
              </a:ext>
            </a:extLst>
          </p:cNvPr>
          <p:cNvPicPr>
            <a:picLocks noChangeAspect="1"/>
          </p:cNvPicPr>
          <p:nvPr/>
        </p:nvPicPr>
        <p:blipFill>
          <a:blip r:embed="rId4"/>
          <a:stretch>
            <a:fillRect/>
          </a:stretch>
        </p:blipFill>
        <p:spPr>
          <a:xfrm>
            <a:off x="12315502" y="7671352"/>
            <a:ext cx="2314898" cy="4667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6176" y="743783"/>
            <a:ext cx="2322909" cy="290274"/>
          </a:xfrm>
          <a:prstGeom prst="rect">
            <a:avLst/>
          </a:prstGeom>
          <a:noFill/>
          <a:ln/>
        </p:spPr>
        <p:txBody>
          <a:bodyPr wrap="none" lIns="0" tIns="0" rIns="0" bIns="0" rtlCol="0" anchor="t"/>
          <a:lstStyle/>
          <a:p>
            <a:pPr marL="0" indent="0" algn="l">
              <a:lnSpc>
                <a:spcPts val="2250"/>
              </a:lnSpc>
              <a:buNone/>
            </a:pPr>
            <a:r>
              <a:rPr lang="en-US" sz="1800" dirty="0">
                <a:solidFill>
                  <a:srgbClr val="C6BFEE"/>
                </a:solidFill>
                <a:latin typeface="Prompt Medium" pitchFamily="34" charset="0"/>
                <a:ea typeface="Prompt Medium" pitchFamily="34" charset="-122"/>
                <a:cs typeface="Prompt Medium" pitchFamily="34" charset="-120"/>
              </a:rPr>
              <a:t>Chapter 8</a:t>
            </a:r>
            <a:endParaRPr lang="en-US" sz="1800" dirty="0"/>
          </a:p>
        </p:txBody>
      </p:sp>
      <p:sp>
        <p:nvSpPr>
          <p:cNvPr id="3" name="Text 1"/>
          <p:cNvSpPr/>
          <p:nvPr/>
        </p:nvSpPr>
        <p:spPr>
          <a:xfrm>
            <a:off x="836176" y="1243013"/>
            <a:ext cx="9679662" cy="580668"/>
          </a:xfrm>
          <a:prstGeom prst="rect">
            <a:avLst/>
          </a:prstGeom>
          <a:noFill/>
          <a:ln/>
        </p:spPr>
        <p:txBody>
          <a:bodyPr wrap="none" lIns="0" tIns="0" rIns="0" bIns="0" rtlCol="0" anchor="t"/>
          <a:lstStyle/>
          <a:p>
            <a:pPr marL="0" indent="0" algn="l">
              <a:lnSpc>
                <a:spcPts val="4550"/>
              </a:lnSpc>
              <a:buNone/>
            </a:pPr>
            <a:r>
              <a:rPr lang="en-US" sz="3650" dirty="0">
                <a:solidFill>
                  <a:srgbClr val="C6BFEE"/>
                </a:solidFill>
                <a:latin typeface="Prompt Medium" pitchFamily="34" charset="0"/>
                <a:ea typeface="Prompt Medium" pitchFamily="34" charset="-122"/>
                <a:cs typeface="Prompt Medium" pitchFamily="34" charset="-120"/>
              </a:rPr>
              <a:t>Emerging Technologies Complementing AI</a:t>
            </a:r>
            <a:endParaRPr lang="en-US" sz="3650" dirty="0"/>
          </a:p>
        </p:txBody>
      </p:sp>
      <p:pic>
        <p:nvPicPr>
          <p:cNvPr id="4" name="Image 0" descr="preencoded.png"/>
          <p:cNvPicPr>
            <a:picLocks noChangeAspect="1"/>
          </p:cNvPicPr>
          <p:nvPr/>
        </p:nvPicPr>
        <p:blipFill>
          <a:blip r:embed="rId3"/>
          <a:stretch>
            <a:fillRect/>
          </a:stretch>
        </p:blipFill>
        <p:spPr>
          <a:xfrm>
            <a:off x="836176" y="2137172"/>
            <a:ext cx="4319349" cy="836176"/>
          </a:xfrm>
          <a:prstGeom prst="rect">
            <a:avLst/>
          </a:prstGeom>
        </p:spPr>
      </p:pic>
      <p:sp>
        <p:nvSpPr>
          <p:cNvPr id="5" name="Text 2"/>
          <p:cNvSpPr/>
          <p:nvPr/>
        </p:nvSpPr>
        <p:spPr>
          <a:xfrm>
            <a:off x="1045131" y="3182303"/>
            <a:ext cx="2365891" cy="290274"/>
          </a:xfrm>
          <a:prstGeom prst="rect">
            <a:avLst/>
          </a:prstGeom>
          <a:noFill/>
          <a:ln/>
        </p:spPr>
        <p:txBody>
          <a:bodyPr wrap="none" lIns="0" tIns="0" rIns="0" bIns="0" rtlCol="0" anchor="t"/>
          <a:lstStyle/>
          <a:p>
            <a:pPr marL="0" indent="0" algn="l">
              <a:lnSpc>
                <a:spcPts val="2250"/>
              </a:lnSpc>
              <a:buNone/>
            </a:pPr>
            <a:r>
              <a:rPr lang="en-US" sz="1800" dirty="0">
                <a:solidFill>
                  <a:srgbClr val="DAD8E9"/>
                </a:solidFill>
                <a:latin typeface="Prompt Medium" pitchFamily="34" charset="0"/>
                <a:ea typeface="Prompt Medium" pitchFamily="34" charset="-122"/>
                <a:cs typeface="Prompt Medium" pitchFamily="34" charset="-120"/>
              </a:rPr>
              <a:t>Quantum Computing</a:t>
            </a:r>
            <a:endParaRPr lang="en-US" sz="1800" dirty="0"/>
          </a:p>
        </p:txBody>
      </p:sp>
      <p:sp>
        <p:nvSpPr>
          <p:cNvPr id="6" name="Text 3"/>
          <p:cNvSpPr/>
          <p:nvPr/>
        </p:nvSpPr>
        <p:spPr>
          <a:xfrm>
            <a:off x="1045131" y="3597950"/>
            <a:ext cx="3901440" cy="3010019"/>
          </a:xfrm>
          <a:prstGeom prst="rect">
            <a:avLst/>
          </a:prstGeom>
          <a:noFill/>
          <a:ln/>
        </p:spPr>
        <p:txBody>
          <a:bodyPr wrap="square" lIns="0" tIns="0" rIns="0" bIns="0" rtlCol="0" anchor="t"/>
          <a:lstStyle/>
          <a:p>
            <a:pPr marL="0" indent="0" algn="l">
              <a:lnSpc>
                <a:spcPts val="2600"/>
              </a:lnSpc>
              <a:buNone/>
            </a:pPr>
            <a:r>
              <a:rPr lang="en-US" sz="1600" dirty="0">
                <a:solidFill>
                  <a:srgbClr val="DAD8E9"/>
                </a:solidFill>
                <a:latin typeface="Mukta Light" pitchFamily="34" charset="0"/>
                <a:ea typeface="Mukta Light" pitchFamily="34" charset="-122"/>
                <a:cs typeface="Mukta Light" pitchFamily="34" charset="-120"/>
              </a:rPr>
              <a:t>While still nascent, quantum computing holds immense potential to </a:t>
            </a:r>
            <a:r>
              <a:rPr lang="en-US" sz="1600" dirty="0">
                <a:solidFill>
                  <a:srgbClr val="A95B95"/>
                </a:solidFill>
                <a:latin typeface="Mukta Light" pitchFamily="34" charset="0"/>
                <a:ea typeface="Mukta Light" pitchFamily="34" charset="-122"/>
                <a:cs typeface="Mukta Light" pitchFamily="34" charset="-120"/>
              </a:rPr>
              <a:t>supercharge AI</a:t>
            </a:r>
            <a:r>
              <a:rPr lang="en-US" sz="1600" dirty="0">
                <a:solidFill>
                  <a:srgbClr val="DAD8E9"/>
                </a:solidFill>
                <a:latin typeface="Mukta Light" pitchFamily="34" charset="0"/>
                <a:ea typeface="Mukta Light" pitchFamily="34" charset="-122"/>
                <a:cs typeface="Mukta Light" pitchFamily="34" charset="-120"/>
              </a:rPr>
              <a:t> in specific domains. As Simplilearn noted in 2025, its ability to solve complex computations far beyond classical computers will accelerate AI advancements in cryptography, drug discovery through molecular simulation, and optimizing vast datasets for machine learning.</a:t>
            </a:r>
            <a:endParaRPr lang="en-US" sz="1600" dirty="0"/>
          </a:p>
        </p:txBody>
      </p:sp>
      <p:pic>
        <p:nvPicPr>
          <p:cNvPr id="7" name="Image 1" descr="preencoded.png"/>
          <p:cNvPicPr>
            <a:picLocks noChangeAspect="1"/>
          </p:cNvPicPr>
          <p:nvPr/>
        </p:nvPicPr>
        <p:blipFill>
          <a:blip r:embed="rId4"/>
          <a:stretch>
            <a:fillRect/>
          </a:stretch>
        </p:blipFill>
        <p:spPr>
          <a:xfrm>
            <a:off x="5155525" y="2137172"/>
            <a:ext cx="4319349" cy="836176"/>
          </a:xfrm>
          <a:prstGeom prst="rect">
            <a:avLst/>
          </a:prstGeom>
        </p:spPr>
      </p:pic>
      <p:sp>
        <p:nvSpPr>
          <p:cNvPr id="8" name="Text 4"/>
          <p:cNvSpPr/>
          <p:nvPr/>
        </p:nvSpPr>
        <p:spPr>
          <a:xfrm>
            <a:off x="5364480" y="3182303"/>
            <a:ext cx="2322909" cy="290274"/>
          </a:xfrm>
          <a:prstGeom prst="rect">
            <a:avLst/>
          </a:prstGeom>
          <a:noFill/>
          <a:ln/>
        </p:spPr>
        <p:txBody>
          <a:bodyPr wrap="none" lIns="0" tIns="0" rIns="0" bIns="0" rtlCol="0" anchor="t"/>
          <a:lstStyle/>
          <a:p>
            <a:pPr marL="0" indent="0" algn="l">
              <a:lnSpc>
                <a:spcPts val="2250"/>
              </a:lnSpc>
              <a:buNone/>
            </a:pPr>
            <a:r>
              <a:rPr lang="en-US" sz="1800" dirty="0">
                <a:solidFill>
                  <a:srgbClr val="DAD8E9"/>
                </a:solidFill>
                <a:latin typeface="Prompt Medium" pitchFamily="34" charset="0"/>
                <a:ea typeface="Prompt Medium" pitchFamily="34" charset="-122"/>
                <a:cs typeface="Prompt Medium" pitchFamily="34" charset="-120"/>
              </a:rPr>
              <a:t>5G Expansion</a:t>
            </a:r>
            <a:endParaRPr lang="en-US" sz="1800" dirty="0"/>
          </a:p>
        </p:txBody>
      </p:sp>
      <p:sp>
        <p:nvSpPr>
          <p:cNvPr id="9" name="Text 5"/>
          <p:cNvSpPr/>
          <p:nvPr/>
        </p:nvSpPr>
        <p:spPr>
          <a:xfrm>
            <a:off x="5364480" y="3597950"/>
            <a:ext cx="3901440" cy="2675573"/>
          </a:xfrm>
          <a:prstGeom prst="rect">
            <a:avLst/>
          </a:prstGeom>
          <a:noFill/>
          <a:ln/>
        </p:spPr>
        <p:txBody>
          <a:bodyPr wrap="square" lIns="0" tIns="0" rIns="0" bIns="0" rtlCol="0" anchor="t"/>
          <a:lstStyle/>
          <a:p>
            <a:pPr marL="0" indent="0" algn="l">
              <a:lnSpc>
                <a:spcPts val="2600"/>
              </a:lnSpc>
              <a:buNone/>
            </a:pPr>
            <a:r>
              <a:rPr lang="en-US" sz="1600" dirty="0">
                <a:solidFill>
                  <a:srgbClr val="DAD8E9"/>
                </a:solidFill>
                <a:latin typeface="Mukta Light" pitchFamily="34" charset="0"/>
                <a:ea typeface="Mukta Light" pitchFamily="34" charset="-122"/>
                <a:cs typeface="Mukta Light" pitchFamily="34" charset="-120"/>
              </a:rPr>
              <a:t>The ongoing global expansion of 5G networks provides the foundational connectivity for next-generation AI applications. Its </a:t>
            </a:r>
            <a:r>
              <a:rPr lang="en-US" sz="1600" dirty="0">
                <a:solidFill>
                  <a:srgbClr val="A95B95"/>
                </a:solidFill>
                <a:latin typeface="Mukta Light" pitchFamily="34" charset="0"/>
                <a:ea typeface="Mukta Light" pitchFamily="34" charset="-122"/>
                <a:cs typeface="Mukta Light" pitchFamily="34" charset="-120"/>
              </a:rPr>
              <a:t>faster speeds and ultra-low latency</a:t>
            </a:r>
            <a:r>
              <a:rPr lang="en-US" sz="1600" dirty="0">
                <a:solidFill>
                  <a:srgbClr val="DAD8E9"/>
                </a:solidFill>
                <a:latin typeface="Mukta Light" pitchFamily="34" charset="0"/>
                <a:ea typeface="Mukta Light" pitchFamily="34" charset="-122"/>
                <a:cs typeface="Mukta Light" pitchFamily="34" charset="-120"/>
              </a:rPr>
              <a:t> are critical for real-time AI in edge devices, enabling autonomous vehicles to make instantaneous decisions and powering sophisticated IoT ecosystems with distributed AI intelligence.</a:t>
            </a:r>
            <a:endParaRPr lang="en-US" sz="1600" dirty="0"/>
          </a:p>
        </p:txBody>
      </p:sp>
      <p:pic>
        <p:nvPicPr>
          <p:cNvPr id="10" name="Image 2" descr="preencoded.png"/>
          <p:cNvPicPr>
            <a:picLocks noChangeAspect="1"/>
          </p:cNvPicPr>
          <p:nvPr/>
        </p:nvPicPr>
        <p:blipFill>
          <a:blip r:embed="rId5"/>
          <a:stretch>
            <a:fillRect/>
          </a:stretch>
        </p:blipFill>
        <p:spPr>
          <a:xfrm>
            <a:off x="9474875" y="2137172"/>
            <a:ext cx="4319349" cy="836176"/>
          </a:xfrm>
          <a:prstGeom prst="rect">
            <a:avLst/>
          </a:prstGeom>
        </p:spPr>
      </p:pic>
      <p:sp>
        <p:nvSpPr>
          <p:cNvPr id="11" name="Text 6"/>
          <p:cNvSpPr/>
          <p:nvPr/>
        </p:nvSpPr>
        <p:spPr>
          <a:xfrm>
            <a:off x="9683829" y="3182303"/>
            <a:ext cx="2322909" cy="290274"/>
          </a:xfrm>
          <a:prstGeom prst="rect">
            <a:avLst/>
          </a:prstGeom>
          <a:noFill/>
          <a:ln/>
        </p:spPr>
        <p:txBody>
          <a:bodyPr wrap="none" lIns="0" tIns="0" rIns="0" bIns="0" rtlCol="0" anchor="t"/>
          <a:lstStyle/>
          <a:p>
            <a:pPr marL="0" indent="0" algn="l">
              <a:lnSpc>
                <a:spcPts val="2250"/>
              </a:lnSpc>
              <a:buNone/>
            </a:pPr>
            <a:r>
              <a:rPr lang="en-US" sz="1800" dirty="0">
                <a:solidFill>
                  <a:srgbClr val="DAD8E9"/>
                </a:solidFill>
                <a:latin typeface="Prompt Medium" pitchFamily="34" charset="0"/>
                <a:ea typeface="Prompt Medium" pitchFamily="34" charset="-122"/>
                <a:cs typeface="Prompt Medium" pitchFamily="34" charset="-120"/>
              </a:rPr>
              <a:t>VR/AR and Robotics</a:t>
            </a:r>
            <a:endParaRPr lang="en-US" sz="1800" dirty="0"/>
          </a:p>
        </p:txBody>
      </p:sp>
      <p:sp>
        <p:nvSpPr>
          <p:cNvPr id="12" name="Text 7"/>
          <p:cNvSpPr/>
          <p:nvPr/>
        </p:nvSpPr>
        <p:spPr>
          <a:xfrm>
            <a:off x="9683829" y="3597950"/>
            <a:ext cx="3901440" cy="3678912"/>
          </a:xfrm>
          <a:prstGeom prst="rect">
            <a:avLst/>
          </a:prstGeom>
          <a:noFill/>
          <a:ln/>
        </p:spPr>
        <p:txBody>
          <a:bodyPr wrap="square" lIns="0" tIns="0" rIns="0" bIns="0" rtlCol="0" anchor="t"/>
          <a:lstStyle/>
          <a:p>
            <a:pPr marL="0" indent="0" algn="l">
              <a:lnSpc>
                <a:spcPts val="2600"/>
              </a:lnSpc>
              <a:buNone/>
            </a:pPr>
            <a:r>
              <a:rPr lang="en-US" sz="1600" dirty="0">
                <a:solidFill>
                  <a:srgbClr val="DAD8E9"/>
                </a:solidFill>
                <a:latin typeface="Mukta Light" pitchFamily="34" charset="0"/>
                <a:ea typeface="Mukta Light" pitchFamily="34" charset="-122"/>
                <a:cs typeface="Mukta Light" pitchFamily="34" charset="-120"/>
              </a:rPr>
              <a:t>Advances in Virtual Reality (VR), Augmented Reality (AR), and robotics are increasingly intertwined with AI. AI provides the intelligence for </a:t>
            </a:r>
            <a:r>
              <a:rPr lang="en-US" sz="1600" dirty="0">
                <a:solidFill>
                  <a:srgbClr val="A95B95"/>
                </a:solidFill>
                <a:latin typeface="Mukta Light" pitchFamily="34" charset="0"/>
                <a:ea typeface="Mukta Light" pitchFamily="34" charset="-122"/>
                <a:cs typeface="Mukta Light" pitchFamily="34" charset="-120"/>
              </a:rPr>
              <a:t>immersive experiences</a:t>
            </a:r>
            <a:r>
              <a:rPr lang="en-US" sz="1600" dirty="0">
                <a:solidFill>
                  <a:srgbClr val="DAD8E9"/>
                </a:solidFill>
                <a:latin typeface="Mukta Light" pitchFamily="34" charset="0"/>
                <a:ea typeface="Mukta Light" pitchFamily="34" charset="-122"/>
                <a:cs typeface="Mukta Light" pitchFamily="34" charset="-120"/>
              </a:rPr>
              <a:t> in VR/AR, creating realistic digital twins and responsive virtual environments. In robotics, AI powers perception, navigation, and decision-making, leading to more autonomous and intelligent robotic systems in manufacturing, logistics, and service industries.</a:t>
            </a:r>
            <a:endParaRPr lang="en-US" sz="1600" dirty="0"/>
          </a:p>
        </p:txBody>
      </p:sp>
      <p:pic>
        <p:nvPicPr>
          <p:cNvPr id="13" name="Picture 12">
            <a:extLst>
              <a:ext uri="{FF2B5EF4-FFF2-40B4-BE49-F238E27FC236}">
                <a16:creationId xmlns:a16="http://schemas.microsoft.com/office/drawing/2014/main" id="{585C0D1A-718D-9239-5B5B-9996929CC3F1}"/>
              </a:ext>
            </a:extLst>
          </p:cNvPr>
          <p:cNvPicPr>
            <a:picLocks noChangeAspect="1"/>
          </p:cNvPicPr>
          <p:nvPr/>
        </p:nvPicPr>
        <p:blipFill>
          <a:blip r:embed="rId6"/>
          <a:stretch>
            <a:fillRect/>
          </a:stretch>
        </p:blipFill>
        <p:spPr>
          <a:xfrm>
            <a:off x="12315502" y="7671352"/>
            <a:ext cx="2314898" cy="46679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TotalTime>
  <Words>1800</Words>
  <Application>Microsoft Office PowerPoint</Application>
  <PresentationFormat>Custom</PresentationFormat>
  <Paragraphs>82</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Prompt Medium</vt:lpstr>
      <vt:lpstr>Mukta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demigod260207@gmail.com</cp:lastModifiedBy>
  <cp:revision>1</cp:revision>
  <dcterms:created xsi:type="dcterms:W3CDTF">2025-09-15T06:12:03Z</dcterms:created>
  <dcterms:modified xsi:type="dcterms:W3CDTF">2025-09-15T06:15:45Z</dcterms:modified>
</cp:coreProperties>
</file>